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1" r:id="rId2"/>
  </p:sldMasterIdLst>
  <p:notesMasterIdLst>
    <p:notesMasterId r:id="rId47"/>
  </p:notesMasterIdLst>
  <p:sldIdLst>
    <p:sldId id="256" r:id="rId3"/>
    <p:sldId id="443" r:id="rId4"/>
    <p:sldId id="441" r:id="rId5"/>
    <p:sldId id="327" r:id="rId6"/>
    <p:sldId id="442" r:id="rId7"/>
    <p:sldId id="332" r:id="rId8"/>
    <p:sldId id="331" r:id="rId9"/>
    <p:sldId id="437" r:id="rId10"/>
    <p:sldId id="314" r:id="rId11"/>
    <p:sldId id="465" r:id="rId12"/>
    <p:sldId id="466" r:id="rId13"/>
    <p:sldId id="448" r:id="rId14"/>
    <p:sldId id="316" r:id="rId15"/>
    <p:sldId id="451" r:id="rId16"/>
    <p:sldId id="317" r:id="rId17"/>
    <p:sldId id="320" r:id="rId18"/>
    <p:sldId id="434" r:id="rId19"/>
    <p:sldId id="452" r:id="rId20"/>
    <p:sldId id="435" r:id="rId21"/>
    <p:sldId id="436" r:id="rId22"/>
    <p:sldId id="455" r:id="rId23"/>
    <p:sldId id="469" r:id="rId24"/>
    <p:sldId id="463" r:id="rId25"/>
    <p:sldId id="479" r:id="rId26"/>
    <p:sldId id="468" r:id="rId27"/>
    <p:sldId id="298" r:id="rId28"/>
    <p:sldId id="324" r:id="rId29"/>
    <p:sldId id="471" r:id="rId30"/>
    <p:sldId id="457" r:id="rId31"/>
    <p:sldId id="325" r:id="rId32"/>
    <p:sldId id="472" r:id="rId33"/>
    <p:sldId id="458" r:id="rId34"/>
    <p:sldId id="459" r:id="rId35"/>
    <p:sldId id="473" r:id="rId36"/>
    <p:sldId id="474" r:id="rId37"/>
    <p:sldId id="460" r:id="rId38"/>
    <p:sldId id="461" r:id="rId39"/>
    <p:sldId id="462" r:id="rId40"/>
    <p:sldId id="464" r:id="rId41"/>
    <p:sldId id="319" r:id="rId42"/>
    <p:sldId id="476" r:id="rId43"/>
    <p:sldId id="478" r:id="rId44"/>
    <p:sldId id="477" r:id="rId45"/>
    <p:sldId id="475" r:id="rId46"/>
  </p:sldIdLst>
  <p:sldSz cx="12192000" cy="6858000"/>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1" roundtripDataSignature="AMtx7miqgGVw2oa+8993I+jqBGvzHq759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ied, Maroya" initials="FM" lastIdx="3" clrIdx="0">
    <p:extLst>
      <p:ext uri="{19B8F6BF-5375-455C-9EA6-DF929625EA0E}">
        <p15:presenceInfo xmlns:p15="http://schemas.microsoft.com/office/powerpoint/2012/main" userId="S::faiedm@mms.gov::e4e36dff-08bd-4f71-ab71-ea1fe0eb2854" providerId="AD"/>
      </p:ext>
    </p:extLst>
  </p:cmAuthor>
  <p:cmAuthor id="2" name="Mcharg, Shannon M" initials="MM" lastIdx="2" clrIdx="1">
    <p:extLst>
      <p:ext uri="{19B8F6BF-5375-455C-9EA6-DF929625EA0E}">
        <p15:presenceInfo xmlns:p15="http://schemas.microsoft.com/office/powerpoint/2012/main" userId="S::mchargs@mms.gov::7dfd72ef-c082-44a8-8aee-207448f0af0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59D794-6A61-4461-BF4C-FED6E6F33120}" v="1175" dt="2021-09-22T16:28:32.533"/>
    <p1510:client id="{D03FF1C5-B7C0-D6F0-B35B-E0CFC4C7478F}" v="6" dt="2021-09-22T16:38:41.9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172" y="52"/>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56" Type="http://schemas.openxmlformats.org/officeDocument/2006/relationships/tableStyles" Target="tableStyles.xml"/><Relationship Id="rId8" Type="http://schemas.openxmlformats.org/officeDocument/2006/relationships/slide" Target="slides/slide6.xml"/><Relationship Id="rId51" Type="http://customschemas.google.com/relationships/presentationmetadata" Target="meta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57" Type="http://schemas.microsoft.com/office/2015/10/relationships/revisionInfo" Target="revisionInfo.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[Chart in Microsoft PowerPoint]Graphs!PivotTable1</c:name>
    <c:fmtId val="2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Documents by phase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bg1">
              <a:lumMod val="8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bg1">
              <a:lumMod val="5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Graphs!$B$3</c:f>
              <c:strCache>
                <c:ptCount val="1"/>
                <c:pt idx="0">
                  <c:v>Total</c:v>
                </c:pt>
              </c:strCache>
            </c:strRef>
          </c:tx>
          <c:spPr>
            <a:solidFill>
              <a:schemeClr val="accent1"/>
            </a:solidFill>
            <a:ln>
              <a:noFill/>
            </a:ln>
            <a:effectLst/>
          </c:spPr>
          <c:invertIfNegative val="0"/>
          <c:dLbls>
            <c:dLbl>
              <c:idx val="0"/>
              <c:layout>
                <c:manualLayout>
                  <c:x val="0"/>
                  <c:y val="-4.2136945071482315E-2"/>
                </c:manualLayout>
              </c:layout>
              <c:tx>
                <c:rich>
                  <a:bodyPr/>
                  <a:lstStyle/>
                  <a:p>
                    <a:fld id="{939B9800-D0A3-4C6E-8841-FAA2318B9F95}" type="VALUE">
                      <a:rPr lang="en-US" smtClean="0"/>
                      <a:pPr/>
                      <a:t>[VALUE]</a:t>
                    </a:fld>
                    <a:r>
                      <a:rPr lang="en-US"/>
                      <a:t> docs</a:t>
                    </a:r>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BCD2-4103-BC39-DD5E78B95AD4}"/>
                </c:ext>
              </c:extLst>
            </c:dLbl>
            <c:dLbl>
              <c:idx val="1"/>
              <c:layout>
                <c:manualLayout>
                  <c:x val="-1.667708875284003E-3"/>
                  <c:y val="-4.2136945071482315E-2"/>
                </c:manualLayout>
              </c:layout>
              <c:tx>
                <c:rich>
                  <a:bodyPr/>
                  <a:lstStyle/>
                  <a:p>
                    <a:fld id="{2E2EA52F-DD55-4F9A-98B9-70ADD30AC37A}" type="VALUE">
                      <a:rPr lang="en-US" smtClean="0"/>
                      <a:pPr/>
                      <a:t>[VALUE]</a:t>
                    </a:fld>
                    <a:r>
                      <a:rPr lang="en-US"/>
                      <a:t> docs</a:t>
                    </a:r>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BCD2-4103-BC39-DD5E78B95AD4}"/>
                </c:ext>
              </c:extLst>
            </c:dLbl>
            <c:dLbl>
              <c:idx val="2"/>
              <c:layout>
                <c:manualLayout>
                  <c:x val="-1.2229723806603005E-16"/>
                  <c:y val="-0.40955546470912357"/>
                </c:manualLayout>
              </c:layout>
              <c:tx>
                <c:rich>
                  <a:bodyPr/>
                  <a:lstStyle/>
                  <a:p>
                    <a:fld id="{6E64B9B8-26EF-48A7-B8EF-D1717E9A7326}" type="VALUE">
                      <a:rPr lang="en-US" smtClean="0"/>
                      <a:pPr/>
                      <a:t>[VALUE]</a:t>
                    </a:fld>
                    <a:r>
                      <a:rPr lang="en-US" baseline="0"/>
                      <a:t> docs</a:t>
                    </a:r>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BCD2-4103-BC39-DD5E78B95AD4}"/>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Graphs!$A$4:$A$7</c:f>
              <c:strCache>
                <c:ptCount val="3"/>
                <c:pt idx="0">
                  <c:v>Phase 1</c:v>
                </c:pt>
                <c:pt idx="1">
                  <c:v>Phase 2</c:v>
                </c:pt>
                <c:pt idx="2">
                  <c:v>Phase 3</c:v>
                </c:pt>
              </c:strCache>
            </c:strRef>
          </c:cat>
          <c:val>
            <c:numRef>
              <c:f>Graphs!$B$4:$B$7</c:f>
              <c:numCache>
                <c:formatCode>General</c:formatCode>
                <c:ptCount val="3"/>
                <c:pt idx="0">
                  <c:v>99</c:v>
                </c:pt>
                <c:pt idx="1">
                  <c:v>101</c:v>
                </c:pt>
                <c:pt idx="2">
                  <c:v>3185</c:v>
                </c:pt>
              </c:numCache>
            </c:numRef>
          </c:val>
          <c:extLst>
            <c:ext xmlns:c16="http://schemas.microsoft.com/office/drawing/2014/chart" uri="{C3380CC4-5D6E-409C-BE32-E72D297353CC}">
              <c16:uniqueId val="{00000000-BCD2-4103-BC39-DD5E78B95AD4}"/>
            </c:ext>
          </c:extLst>
        </c:ser>
        <c:dLbls>
          <c:showLegendKey val="0"/>
          <c:showVal val="0"/>
          <c:showCatName val="0"/>
          <c:showSerName val="0"/>
          <c:showPercent val="0"/>
          <c:showBubbleSize val="0"/>
        </c:dLbls>
        <c:gapWidth val="150"/>
        <c:overlap val="100"/>
        <c:axId val="981544888"/>
        <c:axId val="276916216"/>
      </c:barChart>
      <c:catAx>
        <c:axId val="9815448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6916216"/>
        <c:crosses val="autoZero"/>
        <c:auto val="1"/>
        <c:lblAlgn val="ctr"/>
        <c:lblOffset val="100"/>
        <c:noMultiLvlLbl val="0"/>
      </c:catAx>
      <c:valAx>
        <c:axId val="2769162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815448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[AccessibilityTracking.xlsx]Graphs!PivotTable1</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Downloads by phase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bg1">
              <a:lumMod val="8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bg1">
              <a:lumMod val="5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Graphs!$B$3</c:f>
              <c:strCache>
                <c:ptCount val="1"/>
                <c:pt idx="0">
                  <c:v>Total</c:v>
                </c:pt>
              </c:strCache>
            </c:strRef>
          </c:tx>
          <c:spPr>
            <a:solidFill>
              <a:schemeClr val="accent1"/>
            </a:solidFill>
            <a:ln>
              <a:noFill/>
            </a:ln>
            <a:effectLst/>
          </c:spPr>
          <c:invertIfNegative val="0"/>
          <c:dLbls>
            <c:dLbl>
              <c:idx val="0"/>
              <c:layout>
                <c:manualLayout>
                  <c:x val="0"/>
                  <c:y val="-0.41234010534236271"/>
                </c:manualLayout>
              </c:layout>
              <c:tx>
                <c:rich>
                  <a:bodyPr/>
                  <a:lstStyle/>
                  <a:p>
                    <a:fld id="{57D0F605-3289-46A1-87AD-0F20B46B5EC3}" type="VALUE">
                      <a:rPr lang="en-US" smtClean="0"/>
                      <a:pPr/>
                      <a:t>[VALUE]</a:t>
                    </a:fld>
                    <a:r>
                      <a:rPr lang="en-US" baseline="0"/>
                      <a:t> downloads (70%)</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BB61-4878-9ED1-42CEB4D01580}"/>
                </c:ext>
              </c:extLst>
            </c:dLbl>
            <c:dLbl>
              <c:idx val="1"/>
              <c:layout>
                <c:manualLayout>
                  <c:x val="1.0006253251704018E-2"/>
                  <c:y val="-0.10835214446952585"/>
                </c:manualLayout>
              </c:layout>
              <c:tx>
                <c:rich>
                  <a:bodyPr/>
                  <a:lstStyle/>
                  <a:p>
                    <a:fld id="{5FDBA925-AFA7-4D57-B05D-893B3079C94A}" type="VALUE">
                      <a:rPr lang="en-US" smtClean="0"/>
                      <a:pPr/>
                      <a:t>[VALUE]</a:t>
                    </a:fld>
                    <a:r>
                      <a:rPr lang="en-US"/>
                      <a:t> downloads (14%)</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BB61-4878-9ED1-42CEB4D01580}"/>
                </c:ext>
              </c:extLst>
            </c:dLbl>
            <c:dLbl>
              <c:idx val="2"/>
              <c:layout>
                <c:manualLayout>
                  <c:x val="-1.2229723806603005E-16"/>
                  <c:y val="-0.11738148984198646"/>
                </c:manualLayout>
              </c:layout>
              <c:tx>
                <c:rich>
                  <a:bodyPr/>
                  <a:lstStyle/>
                  <a:p>
                    <a:fld id="{AB0C86F8-BD7B-48DA-88B6-8A19BC4A7762}" type="VALUE">
                      <a:rPr lang="en-US" smtClean="0"/>
                      <a:pPr/>
                      <a:t>[VALUE]</a:t>
                    </a:fld>
                    <a:r>
                      <a:rPr lang="en-US"/>
                      <a:t> downloads (16%)</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BB61-4878-9ED1-42CEB4D0158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Graphs!$A$4:$A$7</c:f>
              <c:strCache>
                <c:ptCount val="3"/>
                <c:pt idx="0">
                  <c:v>Phase 1</c:v>
                </c:pt>
                <c:pt idx="1">
                  <c:v>Phase 2</c:v>
                </c:pt>
                <c:pt idx="2">
                  <c:v>Phase 3</c:v>
                </c:pt>
              </c:strCache>
            </c:strRef>
          </c:cat>
          <c:val>
            <c:numRef>
              <c:f>Graphs!$B$4:$B$7</c:f>
              <c:numCache>
                <c:formatCode>General</c:formatCode>
                <c:ptCount val="3"/>
                <c:pt idx="0">
                  <c:v>63540</c:v>
                </c:pt>
                <c:pt idx="1">
                  <c:v>12875</c:v>
                </c:pt>
                <c:pt idx="2">
                  <c:v>14516</c:v>
                </c:pt>
              </c:numCache>
            </c:numRef>
          </c:val>
          <c:extLst>
            <c:ext xmlns:c16="http://schemas.microsoft.com/office/drawing/2014/chart" uri="{C3380CC4-5D6E-409C-BE32-E72D297353CC}">
              <c16:uniqueId val="{00000003-BB61-4878-9ED1-42CEB4D01580}"/>
            </c:ext>
          </c:extLst>
        </c:ser>
        <c:dLbls>
          <c:showLegendKey val="0"/>
          <c:showVal val="0"/>
          <c:showCatName val="0"/>
          <c:showSerName val="0"/>
          <c:showPercent val="0"/>
          <c:showBubbleSize val="0"/>
        </c:dLbls>
        <c:gapWidth val="150"/>
        <c:overlap val="100"/>
        <c:axId val="981544888"/>
        <c:axId val="276916216"/>
      </c:barChart>
      <c:catAx>
        <c:axId val="9815448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6916216"/>
        <c:crosses val="autoZero"/>
        <c:auto val="1"/>
        <c:lblAlgn val="ctr"/>
        <c:lblOffset val="100"/>
        <c:noMultiLvlLbl val="0"/>
      </c:catAx>
      <c:valAx>
        <c:axId val="2769162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815448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2"/>
            <a:ext cx="3038475" cy="465138"/>
          </a:xfrm>
          <a:prstGeom prst="rect">
            <a:avLst/>
          </a:prstGeom>
          <a:noFill/>
          <a:ln>
            <a:noFill/>
          </a:ln>
        </p:spPr>
        <p:txBody>
          <a:bodyPr spcFirstLastPara="1" wrap="square" lIns="93150" tIns="46575" rIns="93150" bIns="46575"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338" y="2"/>
            <a:ext cx="3038475" cy="465138"/>
          </a:xfrm>
          <a:prstGeom prst="rect">
            <a:avLst/>
          </a:prstGeom>
          <a:noFill/>
          <a:ln>
            <a:noFill/>
          </a:ln>
        </p:spPr>
        <p:txBody>
          <a:bodyPr spcFirstLastPara="1" wrap="square" lIns="93150" tIns="46575" rIns="93150" bIns="46575"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lvl1pPr marL="457200" marR="0" lvl="0"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1pPr>
            <a:lvl2pPr marL="914400" marR="0" lvl="1"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2pPr>
            <a:lvl3pPr marL="1371600" marR="0" lvl="2"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3pPr>
            <a:lvl4pPr marL="1828800" marR="0" lvl="3"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4pPr>
            <a:lvl5pPr marL="2286000" marR="0" lvl="4"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475" cy="465138"/>
          </a:xfrm>
          <a:prstGeom prst="rect">
            <a:avLst/>
          </a:prstGeom>
          <a:noFill/>
          <a:ln>
            <a:noFill/>
          </a:ln>
        </p:spPr>
        <p:txBody>
          <a:bodyPr spcFirstLastPara="1" wrap="square" lIns="93150" tIns="46575" rIns="93150" bIns="46575"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84" name="Google Shape;84;p1: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p>
            <a:pPr marL="0" lvl="0" indent="0" algn="l" rtl="0">
              <a:spcBef>
                <a:spcPts val="0"/>
              </a:spcBef>
              <a:spcAft>
                <a:spcPts val="0"/>
              </a:spcAft>
              <a:buNone/>
            </a:pPr>
            <a:endParaRPr/>
          </a:p>
        </p:txBody>
      </p:sp>
      <p:sp>
        <p:nvSpPr>
          <p:cNvPr id="85" name="Google Shape;85;p1: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d78bc926c_0_44: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d78bc926c_0_44:notes"/>
          <p:cNvSpPr txBox="1">
            <a:spLocks noGrp="1"/>
          </p:cNvSpPr>
          <p:nvPr>
            <p:ph type="body" idx="1"/>
          </p:nvPr>
        </p:nvSpPr>
        <p:spPr>
          <a:xfrm>
            <a:off x="701675" y="4416425"/>
            <a:ext cx="5607000" cy="41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g3d78bc926c_0_44:notes"/>
          <p:cNvSpPr txBox="1">
            <a:spLocks noGrp="1"/>
          </p:cNvSpPr>
          <p:nvPr>
            <p:ph type="sldNum" idx="12"/>
          </p:nvPr>
        </p:nvSpPr>
        <p:spPr>
          <a:xfrm>
            <a:off x="3970338" y="8829675"/>
            <a:ext cx="3038400" cy="4650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extLst>
      <p:ext uri="{BB962C8B-B14F-4D97-AF65-F5344CB8AC3E}">
        <p14:creationId xmlns:p14="http://schemas.microsoft.com/office/powerpoint/2010/main" val="22666700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3d78bc926c_0_855: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3d78bc926c_0_855:notes"/>
          <p:cNvSpPr txBox="1">
            <a:spLocks noGrp="1"/>
          </p:cNvSpPr>
          <p:nvPr>
            <p:ph type="body" idx="1"/>
          </p:nvPr>
        </p:nvSpPr>
        <p:spPr>
          <a:xfrm>
            <a:off x="701040" y="4415790"/>
            <a:ext cx="5608200" cy="4183500"/>
          </a:xfrm>
          <a:prstGeom prst="rect">
            <a:avLst/>
          </a:prstGeom>
          <a:noFill/>
          <a:ln>
            <a:noFill/>
          </a:ln>
        </p:spPr>
        <p:txBody>
          <a:bodyPr spcFirstLastPara="1" wrap="square" lIns="93275" tIns="93275" rIns="93275" bIns="93275" anchor="ctr" anchorCtr="0">
            <a:noAutofit/>
          </a:bodyPr>
          <a:lstStyle/>
          <a:p>
            <a:pPr marL="0" lvl="0" indent="0" algn="l" rtl="0">
              <a:spcBef>
                <a:spcPts val="0"/>
              </a:spcBef>
              <a:spcAft>
                <a:spcPts val="0"/>
              </a:spcAft>
              <a:buNone/>
            </a:pPr>
            <a:endParaRPr sz="1400"/>
          </a:p>
        </p:txBody>
      </p:sp>
    </p:spTree>
    <p:extLst>
      <p:ext uri="{BB962C8B-B14F-4D97-AF65-F5344CB8AC3E}">
        <p14:creationId xmlns:p14="http://schemas.microsoft.com/office/powerpoint/2010/main" val="4239630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56feda62e9_0_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4" name="Google Shape;314;g56feda62e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315" name="Google Shape;315;g56feda62e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320922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d78bc926c_0_44: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d78bc926c_0_44:notes"/>
          <p:cNvSpPr txBox="1">
            <a:spLocks noGrp="1"/>
          </p:cNvSpPr>
          <p:nvPr>
            <p:ph type="body" idx="1"/>
          </p:nvPr>
        </p:nvSpPr>
        <p:spPr>
          <a:xfrm>
            <a:off x="701675" y="4416425"/>
            <a:ext cx="5607000" cy="41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g3d78bc926c_0_44:notes"/>
          <p:cNvSpPr txBox="1">
            <a:spLocks noGrp="1"/>
          </p:cNvSpPr>
          <p:nvPr>
            <p:ph type="sldNum" idx="12"/>
          </p:nvPr>
        </p:nvSpPr>
        <p:spPr>
          <a:xfrm>
            <a:off x="3970338" y="8829675"/>
            <a:ext cx="3038400" cy="4650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2266670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d78bc926c_0_44: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d78bc926c_0_44:notes"/>
          <p:cNvSpPr txBox="1">
            <a:spLocks noGrp="1"/>
          </p:cNvSpPr>
          <p:nvPr>
            <p:ph type="body" idx="1"/>
          </p:nvPr>
        </p:nvSpPr>
        <p:spPr>
          <a:xfrm>
            <a:off x="701675" y="4416425"/>
            <a:ext cx="5607000" cy="41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g3d78bc926c_0_44:notes"/>
          <p:cNvSpPr txBox="1">
            <a:spLocks noGrp="1"/>
          </p:cNvSpPr>
          <p:nvPr>
            <p:ph type="sldNum" idx="12"/>
          </p:nvPr>
        </p:nvSpPr>
        <p:spPr>
          <a:xfrm>
            <a:off x="3970338" y="8829675"/>
            <a:ext cx="3038400" cy="4650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2812377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d78bc926c_0_44: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d78bc926c_0_44:notes"/>
          <p:cNvSpPr txBox="1">
            <a:spLocks noGrp="1"/>
          </p:cNvSpPr>
          <p:nvPr>
            <p:ph type="body" idx="1"/>
          </p:nvPr>
        </p:nvSpPr>
        <p:spPr>
          <a:xfrm>
            <a:off x="701675" y="4416425"/>
            <a:ext cx="5607000" cy="41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g3d78bc926c_0_44:notes"/>
          <p:cNvSpPr txBox="1">
            <a:spLocks noGrp="1"/>
          </p:cNvSpPr>
          <p:nvPr>
            <p:ph type="sldNum" idx="12"/>
          </p:nvPr>
        </p:nvSpPr>
        <p:spPr>
          <a:xfrm>
            <a:off x="3970338" y="8829675"/>
            <a:ext cx="3038400" cy="4650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2676229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4261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72259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983549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6" name="Google Shape;16;p4"/>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 name="Google Shape;17;p4"/>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8" name="Google Shape;18;p4"/>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19" name="Google Shape;19;p4" descr="GSA Starmark logo"/>
          <p:cNvPicPr preferRelativeResize="0"/>
          <p:nvPr userDrawn="1"/>
        </p:nvPicPr>
        <p:blipFill rotWithShape="1">
          <a:blip r:embed="rId2">
            <a:alphaModFix/>
          </a:blip>
          <a:srcRect/>
          <a:stretch/>
        </p:blipFill>
        <p:spPr>
          <a:xfrm>
            <a:off x="6373042" y="3098800"/>
            <a:ext cx="939800" cy="939800"/>
          </a:xfrm>
          <a:prstGeom prst="rect">
            <a:avLst/>
          </a:prstGeom>
          <a:noFill/>
          <a:ln>
            <a:noFill/>
          </a:ln>
        </p:spPr>
      </p:pic>
      <p:pic>
        <p:nvPicPr>
          <p:cNvPr id="20" name="Google Shape;20;p4" descr="Seal of the CIO Council"/>
          <p:cNvPicPr preferRelativeResize="0"/>
          <p:nvPr/>
        </p:nvPicPr>
        <p:blipFill rotWithShape="1">
          <a:blip r:embed="rId3">
            <a:alphaModFix/>
          </a:blip>
          <a:srcRect/>
          <a:stretch/>
        </p:blipFill>
        <p:spPr>
          <a:xfrm>
            <a:off x="10602790" y="3059817"/>
            <a:ext cx="979610" cy="978070"/>
          </a:xfrm>
          <a:prstGeom prst="rect">
            <a:avLst/>
          </a:prstGeom>
          <a:noFill/>
          <a:ln>
            <a:noFill/>
          </a:ln>
        </p:spPr>
      </p:pic>
      <p:sp>
        <p:nvSpPr>
          <p:cNvPr id="21" name="Google Shape;21;p4"/>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2" name="Google Shape;22;p4"/>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9" name="Picture 8">
            <a:extLst>
              <a:ext uri="{FF2B5EF4-FFF2-40B4-BE49-F238E27FC236}">
                <a16:creationId xmlns:a16="http://schemas.microsoft.com/office/drawing/2014/main" id="{B72D7D78-FB86-634D-B31E-D401BDEC35FD}"/>
              </a:ext>
            </a:extLst>
          </p:cNvPr>
          <p:cNvPicPr>
            <a:picLocks noChangeAspect="1"/>
          </p:cNvPicPr>
          <p:nvPr userDrawn="1"/>
        </p:nvPicPr>
        <p:blipFill>
          <a:blip r:embed="rId4"/>
          <a:stretch>
            <a:fillRect/>
          </a:stretch>
        </p:blipFill>
        <p:spPr>
          <a:xfrm>
            <a:off x="7432443" y="3124551"/>
            <a:ext cx="906146" cy="913697"/>
          </a:xfrm>
          <a:prstGeom prst="rect">
            <a:avLst/>
          </a:prstGeom>
        </p:spPr>
      </p:pic>
      <p:pic>
        <p:nvPicPr>
          <p:cNvPr id="11" name="Picture 10">
            <a:extLst>
              <a:ext uri="{FF2B5EF4-FFF2-40B4-BE49-F238E27FC236}">
                <a16:creationId xmlns:a16="http://schemas.microsoft.com/office/drawing/2014/main" id="{2259BBE3-AF25-4445-B61D-803E3AD6E12D}"/>
              </a:ext>
            </a:extLst>
          </p:cNvPr>
          <p:cNvPicPr>
            <a:picLocks noChangeAspect="1"/>
          </p:cNvPicPr>
          <p:nvPr userDrawn="1"/>
        </p:nvPicPr>
        <p:blipFill>
          <a:blip r:embed="rId5"/>
          <a:stretch>
            <a:fillRect/>
          </a:stretch>
        </p:blipFill>
        <p:spPr>
          <a:xfrm>
            <a:off x="8458190" y="3133905"/>
            <a:ext cx="999251" cy="915980"/>
          </a:xfrm>
          <a:prstGeom prst="rect">
            <a:avLst/>
          </a:prstGeom>
        </p:spPr>
      </p:pic>
      <p:pic>
        <p:nvPicPr>
          <p:cNvPr id="13" name="Picture 12">
            <a:extLst>
              <a:ext uri="{FF2B5EF4-FFF2-40B4-BE49-F238E27FC236}">
                <a16:creationId xmlns:a16="http://schemas.microsoft.com/office/drawing/2014/main" id="{A4497C38-6E33-8540-9E0C-008F2B60D395}"/>
              </a:ext>
            </a:extLst>
          </p:cNvPr>
          <p:cNvPicPr>
            <a:picLocks noChangeAspect="1"/>
          </p:cNvPicPr>
          <p:nvPr userDrawn="1"/>
        </p:nvPicPr>
        <p:blipFill>
          <a:blip r:embed="rId6"/>
          <a:stretch>
            <a:fillRect/>
          </a:stretch>
        </p:blipFill>
        <p:spPr>
          <a:xfrm>
            <a:off x="9571328" y="3132310"/>
            <a:ext cx="917575" cy="917575"/>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415600" y="2867800"/>
            <a:ext cx="11360800" cy="1122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4800"/>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a:r>
              <a:rPr lang="en-US"/>
              <a:t>Click to edit Master title style</a:t>
            </a:r>
            <a:endParaRPr/>
          </a:p>
        </p:txBody>
      </p:sp>
      <p:sp>
        <p:nvSpPr>
          <p:cNvPr id="20" name="Google Shape;20;p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428512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n-US"/>
              <a:t>Click to edit Master title style</a:t>
            </a:r>
            <a:endParaRPr/>
          </a:p>
        </p:txBody>
      </p:sp>
      <p:sp>
        <p:nvSpPr>
          <p:cNvPr id="27" name="Google Shape;27;p5"/>
          <p:cNvSpPr txBox="1">
            <a:spLocks noGrp="1"/>
          </p:cNvSpPr>
          <p:nvPr>
            <p:ph type="body" idx="1"/>
          </p:nvPr>
        </p:nvSpPr>
        <p:spPr>
          <a:xfrm>
            <a:off x="415600" y="1536633"/>
            <a:ext cx="5333200" cy="4555200"/>
          </a:xfrm>
          <a:prstGeom prst="rect">
            <a:avLst/>
          </a:prstGeom>
          <a:noFill/>
          <a:ln>
            <a:noFill/>
          </a:ln>
        </p:spPr>
        <p:txBody>
          <a:bodyPr spcFirstLastPara="1" wrap="square" lIns="91425" tIns="91425" rIns="91425" bIns="91425" anchor="t" anchorCtr="0">
            <a:noAutofit/>
          </a:bodyPr>
          <a:lstStyle>
            <a:lvl1pPr marL="609585" lvl="0" indent="-423323" algn="l">
              <a:lnSpc>
                <a:spcPct val="115000"/>
              </a:lnSpc>
              <a:spcBef>
                <a:spcPts val="0"/>
              </a:spcBef>
              <a:spcAft>
                <a:spcPts val="0"/>
              </a:spcAft>
              <a:buSzPts val="1400"/>
              <a:buChar char="●"/>
              <a:defRPr sz="1867"/>
            </a:lvl1pPr>
            <a:lvl2pPr marL="1219170" lvl="1" indent="-406390" algn="l">
              <a:lnSpc>
                <a:spcPct val="115000"/>
              </a:lnSpc>
              <a:spcBef>
                <a:spcPts val="2133"/>
              </a:spcBef>
              <a:spcAft>
                <a:spcPts val="0"/>
              </a:spcAft>
              <a:buSzPts val="1200"/>
              <a:buChar char="○"/>
              <a:defRPr sz="1600"/>
            </a:lvl2pPr>
            <a:lvl3pPr marL="1828754" lvl="2" indent="-406390" algn="l">
              <a:lnSpc>
                <a:spcPct val="115000"/>
              </a:lnSpc>
              <a:spcBef>
                <a:spcPts val="2133"/>
              </a:spcBef>
              <a:spcAft>
                <a:spcPts val="0"/>
              </a:spcAft>
              <a:buSzPts val="1200"/>
              <a:buChar char="■"/>
              <a:defRPr sz="1600"/>
            </a:lvl3pPr>
            <a:lvl4pPr marL="2438339" lvl="3" indent="-406390" algn="l">
              <a:lnSpc>
                <a:spcPct val="115000"/>
              </a:lnSpc>
              <a:spcBef>
                <a:spcPts val="2133"/>
              </a:spcBef>
              <a:spcAft>
                <a:spcPts val="0"/>
              </a:spcAft>
              <a:buSzPts val="1200"/>
              <a:buChar char="●"/>
              <a:defRPr sz="1600"/>
            </a:lvl4pPr>
            <a:lvl5pPr marL="3047924" lvl="4" indent="-406390" algn="l">
              <a:lnSpc>
                <a:spcPct val="115000"/>
              </a:lnSpc>
              <a:spcBef>
                <a:spcPts val="2133"/>
              </a:spcBef>
              <a:spcAft>
                <a:spcPts val="0"/>
              </a:spcAft>
              <a:buSzPts val="1200"/>
              <a:buChar char="○"/>
              <a:defRPr sz="1600"/>
            </a:lvl5pPr>
            <a:lvl6pPr marL="3657509" lvl="5" indent="-406390" algn="l">
              <a:lnSpc>
                <a:spcPct val="115000"/>
              </a:lnSpc>
              <a:spcBef>
                <a:spcPts val="2133"/>
              </a:spcBef>
              <a:spcAft>
                <a:spcPts val="0"/>
              </a:spcAft>
              <a:buSzPts val="1200"/>
              <a:buChar char="■"/>
              <a:defRPr sz="1600"/>
            </a:lvl6pPr>
            <a:lvl7pPr marL="4267093" lvl="6" indent="-406390" algn="l">
              <a:lnSpc>
                <a:spcPct val="115000"/>
              </a:lnSpc>
              <a:spcBef>
                <a:spcPts val="2133"/>
              </a:spcBef>
              <a:spcAft>
                <a:spcPts val="0"/>
              </a:spcAft>
              <a:buSzPts val="1200"/>
              <a:buChar char="●"/>
              <a:defRPr sz="1600"/>
            </a:lvl7pPr>
            <a:lvl8pPr marL="4876678" lvl="7" indent="-406390" algn="l">
              <a:lnSpc>
                <a:spcPct val="115000"/>
              </a:lnSpc>
              <a:spcBef>
                <a:spcPts val="2133"/>
              </a:spcBef>
              <a:spcAft>
                <a:spcPts val="0"/>
              </a:spcAft>
              <a:buSzPts val="1200"/>
              <a:buChar char="○"/>
              <a:defRPr sz="1600"/>
            </a:lvl8pPr>
            <a:lvl9pPr marL="5486263" lvl="8" indent="-406390" algn="l">
              <a:lnSpc>
                <a:spcPct val="115000"/>
              </a:lnSpc>
              <a:spcBef>
                <a:spcPts val="2133"/>
              </a:spcBef>
              <a:spcAft>
                <a:spcPts val="2133"/>
              </a:spcAft>
              <a:buSzPts val="1200"/>
              <a:buChar char="■"/>
              <a:defRPr sz="1600"/>
            </a:lvl9pPr>
          </a:lstStyle>
          <a:p>
            <a:pPr lvl="0"/>
            <a:r>
              <a:rPr lang="en-US"/>
              <a:t>Click to edit Master text styles</a:t>
            </a:r>
          </a:p>
        </p:txBody>
      </p:sp>
      <p:sp>
        <p:nvSpPr>
          <p:cNvPr id="28" name="Google Shape;28;p5"/>
          <p:cNvSpPr txBox="1">
            <a:spLocks noGrp="1"/>
          </p:cNvSpPr>
          <p:nvPr>
            <p:ph type="body" idx="2"/>
          </p:nvPr>
        </p:nvSpPr>
        <p:spPr>
          <a:xfrm>
            <a:off x="6443200" y="1536633"/>
            <a:ext cx="5333200" cy="4555200"/>
          </a:xfrm>
          <a:prstGeom prst="rect">
            <a:avLst/>
          </a:prstGeom>
          <a:noFill/>
          <a:ln>
            <a:noFill/>
          </a:ln>
        </p:spPr>
        <p:txBody>
          <a:bodyPr spcFirstLastPara="1" wrap="square" lIns="91425" tIns="91425" rIns="91425" bIns="91425" anchor="t" anchorCtr="0">
            <a:noAutofit/>
          </a:bodyPr>
          <a:lstStyle>
            <a:lvl1pPr marL="609585" lvl="0" indent="-423323" algn="l">
              <a:lnSpc>
                <a:spcPct val="115000"/>
              </a:lnSpc>
              <a:spcBef>
                <a:spcPts val="0"/>
              </a:spcBef>
              <a:spcAft>
                <a:spcPts val="0"/>
              </a:spcAft>
              <a:buSzPts val="1400"/>
              <a:buChar char="●"/>
              <a:defRPr sz="1867"/>
            </a:lvl1pPr>
            <a:lvl2pPr marL="1219170" lvl="1" indent="-406390" algn="l">
              <a:lnSpc>
                <a:spcPct val="115000"/>
              </a:lnSpc>
              <a:spcBef>
                <a:spcPts val="2133"/>
              </a:spcBef>
              <a:spcAft>
                <a:spcPts val="0"/>
              </a:spcAft>
              <a:buSzPts val="1200"/>
              <a:buChar char="○"/>
              <a:defRPr sz="1600"/>
            </a:lvl2pPr>
            <a:lvl3pPr marL="1828754" lvl="2" indent="-406390" algn="l">
              <a:lnSpc>
                <a:spcPct val="115000"/>
              </a:lnSpc>
              <a:spcBef>
                <a:spcPts val="2133"/>
              </a:spcBef>
              <a:spcAft>
                <a:spcPts val="0"/>
              </a:spcAft>
              <a:buSzPts val="1200"/>
              <a:buChar char="■"/>
              <a:defRPr sz="1600"/>
            </a:lvl3pPr>
            <a:lvl4pPr marL="2438339" lvl="3" indent="-406390" algn="l">
              <a:lnSpc>
                <a:spcPct val="115000"/>
              </a:lnSpc>
              <a:spcBef>
                <a:spcPts val="2133"/>
              </a:spcBef>
              <a:spcAft>
                <a:spcPts val="0"/>
              </a:spcAft>
              <a:buSzPts val="1200"/>
              <a:buChar char="●"/>
              <a:defRPr sz="1600"/>
            </a:lvl4pPr>
            <a:lvl5pPr marL="3047924" lvl="4" indent="-406390" algn="l">
              <a:lnSpc>
                <a:spcPct val="115000"/>
              </a:lnSpc>
              <a:spcBef>
                <a:spcPts val="2133"/>
              </a:spcBef>
              <a:spcAft>
                <a:spcPts val="0"/>
              </a:spcAft>
              <a:buSzPts val="1200"/>
              <a:buChar char="○"/>
              <a:defRPr sz="1600"/>
            </a:lvl5pPr>
            <a:lvl6pPr marL="3657509" lvl="5" indent="-406390" algn="l">
              <a:lnSpc>
                <a:spcPct val="115000"/>
              </a:lnSpc>
              <a:spcBef>
                <a:spcPts val="2133"/>
              </a:spcBef>
              <a:spcAft>
                <a:spcPts val="0"/>
              </a:spcAft>
              <a:buSzPts val="1200"/>
              <a:buChar char="■"/>
              <a:defRPr sz="1600"/>
            </a:lvl6pPr>
            <a:lvl7pPr marL="4267093" lvl="6" indent="-406390" algn="l">
              <a:lnSpc>
                <a:spcPct val="115000"/>
              </a:lnSpc>
              <a:spcBef>
                <a:spcPts val="2133"/>
              </a:spcBef>
              <a:spcAft>
                <a:spcPts val="0"/>
              </a:spcAft>
              <a:buSzPts val="1200"/>
              <a:buChar char="●"/>
              <a:defRPr sz="1600"/>
            </a:lvl7pPr>
            <a:lvl8pPr marL="4876678" lvl="7" indent="-406390" algn="l">
              <a:lnSpc>
                <a:spcPct val="115000"/>
              </a:lnSpc>
              <a:spcBef>
                <a:spcPts val="2133"/>
              </a:spcBef>
              <a:spcAft>
                <a:spcPts val="0"/>
              </a:spcAft>
              <a:buSzPts val="1200"/>
              <a:buChar char="○"/>
              <a:defRPr sz="1600"/>
            </a:lvl8pPr>
            <a:lvl9pPr marL="5486263" lvl="8" indent="-406390" algn="l">
              <a:lnSpc>
                <a:spcPct val="115000"/>
              </a:lnSpc>
              <a:spcBef>
                <a:spcPts val="2133"/>
              </a:spcBef>
              <a:spcAft>
                <a:spcPts val="2133"/>
              </a:spcAft>
              <a:buSzPts val="1200"/>
              <a:buChar char="■"/>
              <a:defRPr sz="1600"/>
            </a:lvl9pPr>
          </a:lstStyle>
          <a:p>
            <a:pPr lvl="0"/>
            <a:r>
              <a:rPr lang="en-US"/>
              <a:t>Click to edit Master text styles</a:t>
            </a:r>
          </a:p>
        </p:txBody>
      </p:sp>
      <p:sp>
        <p:nvSpPr>
          <p:cNvPr id="29" name="Google Shape;29;p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2364086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ED841-F979-4481-B9B4-F1F5B92591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D580D0-EEAA-41BC-B379-B43F984CAD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DC124F-253F-4B3A-977A-1EE81166D77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405CF677-508B-4A50-A969-F7C10BE117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1EE264-5730-426B-B35C-00A62FA543BC}"/>
              </a:ext>
            </a:extLst>
          </p:cNvPr>
          <p:cNvSpPr>
            <a:spLocks noGrp="1"/>
          </p:cNvSpPr>
          <p:nvPr>
            <p:ph type="sldNum" sz="quarter" idx="12"/>
          </p:nvPr>
        </p:nvSpPr>
        <p:spPr/>
        <p:txBody>
          <a:bodyPr/>
          <a:lstStyle/>
          <a:p>
            <a:fld id="{D340FAF9-28DD-47EC-87B7-55736F0E79A1}" type="slidenum">
              <a:rPr lang="en-US" smtClean="0"/>
              <a:t>‹#›</a:t>
            </a:fld>
            <a:endParaRPr lang="en-US"/>
          </a:p>
        </p:txBody>
      </p:sp>
    </p:spTree>
    <p:extLst>
      <p:ext uri="{BB962C8B-B14F-4D97-AF65-F5344CB8AC3E}">
        <p14:creationId xmlns:p14="http://schemas.microsoft.com/office/powerpoint/2010/main" val="1833473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No Logos">
  <p:cSld name="Title Slide No Logos">
    <p:spTree>
      <p:nvGrpSpPr>
        <p:cNvPr id="1" name="Shape 23"/>
        <p:cNvGrpSpPr/>
        <p:nvPr/>
      </p:nvGrpSpPr>
      <p:grpSpPr>
        <a:xfrm>
          <a:off x="0" y="0"/>
          <a:ext cx="0" cy="0"/>
          <a:chOff x="0" y="0"/>
          <a:chExt cx="0" cy="0"/>
        </a:xfrm>
      </p:grpSpPr>
      <p:sp>
        <p:nvSpPr>
          <p:cNvPr id="24" name="Google Shape;24;p7"/>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5" name="Google Shape;25;p7"/>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6" name="Google Shape;26;p7"/>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7" name="Google Shape;27;p7"/>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8" name="Google Shape;28;p7"/>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457200" y="1371600"/>
            <a:ext cx="112776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8" name="Google Shape;38;p6"/>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2 Content Columns">
  <p:cSld name="Title and 2 Content Columns">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1" name="Google Shape;41;p8"/>
          <p:cNvSpPr txBox="1">
            <a:spLocks noGrp="1"/>
          </p:cNvSpPr>
          <p:nvPr>
            <p:ph type="body" idx="1"/>
          </p:nvPr>
        </p:nvSpPr>
        <p:spPr>
          <a:xfrm>
            <a:off x="457200" y="1371600"/>
            <a:ext cx="54864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2" name="Google Shape;42;p8"/>
          <p:cNvSpPr txBox="1">
            <a:spLocks noGrp="1"/>
          </p:cNvSpPr>
          <p:nvPr>
            <p:ph type="body" idx="2"/>
          </p:nvPr>
        </p:nvSpPr>
        <p:spPr>
          <a:xfrm>
            <a:off x="6248400" y="1371600"/>
            <a:ext cx="548640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3" name="Google Shape;43;p8"/>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2 Content Columns + Headings">
  <p:cSld name="Title and 2 Content Columns + Headings">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6" name="Google Shape;46;p9"/>
          <p:cNvSpPr txBox="1">
            <a:spLocks noGrp="1"/>
          </p:cNvSpPr>
          <p:nvPr>
            <p:ph type="body" idx="1"/>
          </p:nvPr>
        </p:nvSpPr>
        <p:spPr>
          <a:xfrm>
            <a:off x="457200" y="1371600"/>
            <a:ext cx="5486400" cy="76200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7" name="Google Shape;47;p9"/>
          <p:cNvSpPr txBox="1">
            <a:spLocks noGrp="1"/>
          </p:cNvSpPr>
          <p:nvPr>
            <p:ph type="body" idx="2"/>
          </p:nvPr>
        </p:nvSpPr>
        <p:spPr>
          <a:xfrm>
            <a:off x="457200" y="2286000"/>
            <a:ext cx="548640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8" name="Google Shape;48;p9"/>
          <p:cNvSpPr txBox="1">
            <a:spLocks noGrp="1"/>
          </p:cNvSpPr>
          <p:nvPr>
            <p:ph type="body" idx="3"/>
          </p:nvPr>
        </p:nvSpPr>
        <p:spPr>
          <a:xfrm>
            <a:off x="6250806" y="1371600"/>
            <a:ext cx="5486400" cy="762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9" name="Google Shape;49;p9"/>
          <p:cNvSpPr txBox="1">
            <a:spLocks noGrp="1"/>
          </p:cNvSpPr>
          <p:nvPr>
            <p:ph type="body" idx="4"/>
          </p:nvPr>
        </p:nvSpPr>
        <p:spPr>
          <a:xfrm>
            <a:off x="6248400" y="2286000"/>
            <a:ext cx="5486400" cy="4038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0" name="Google Shape;50;p9"/>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3 Content Columns">
  <p:cSld name="Title and 3 Content Columns">
    <p:spTree>
      <p:nvGrpSpPr>
        <p:cNvPr id="1" name="Shape 51"/>
        <p:cNvGrpSpPr/>
        <p:nvPr/>
      </p:nvGrpSpPr>
      <p:grpSpPr>
        <a:xfrm>
          <a:off x="0" y="0"/>
          <a:ext cx="0" cy="0"/>
          <a:chOff x="0" y="0"/>
          <a:chExt cx="0" cy="0"/>
        </a:xfrm>
      </p:grpSpPr>
      <p:sp>
        <p:nvSpPr>
          <p:cNvPr id="52" name="Google Shape;52;p10"/>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3" name="Google Shape;53;p10"/>
          <p:cNvSpPr txBox="1">
            <a:spLocks noGrp="1"/>
          </p:cNvSpPr>
          <p:nvPr>
            <p:ph type="body" idx="1"/>
          </p:nvPr>
        </p:nvSpPr>
        <p:spPr>
          <a:xfrm>
            <a:off x="457200" y="1371600"/>
            <a:ext cx="347472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4" name="Google Shape;54;p10"/>
          <p:cNvSpPr txBox="1">
            <a:spLocks noGrp="1"/>
          </p:cNvSpPr>
          <p:nvPr>
            <p:ph type="body" idx="2"/>
          </p:nvPr>
        </p:nvSpPr>
        <p:spPr>
          <a:xfrm>
            <a:off x="435864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5" name="Google Shape;55;p10"/>
          <p:cNvSpPr txBox="1">
            <a:spLocks noGrp="1"/>
          </p:cNvSpPr>
          <p:nvPr>
            <p:ph type="body" idx="3"/>
          </p:nvPr>
        </p:nvSpPr>
        <p:spPr>
          <a:xfrm>
            <a:off x="822960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6" name="Google Shape;56;p10"/>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3 Content Columns + Headings">
  <p:cSld name="Title and 3 Content Columns + Headings">
    <p:spTree>
      <p:nvGrpSpPr>
        <p:cNvPr id="1" name="Shape 57"/>
        <p:cNvGrpSpPr/>
        <p:nvPr/>
      </p:nvGrpSpPr>
      <p:grpSpPr>
        <a:xfrm>
          <a:off x="0" y="0"/>
          <a:ext cx="0" cy="0"/>
          <a:chOff x="0" y="0"/>
          <a:chExt cx="0" cy="0"/>
        </a:xfrm>
      </p:grpSpPr>
      <p:sp>
        <p:nvSpPr>
          <p:cNvPr id="58" name="Google Shape;58;p11"/>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9" name="Google Shape;59;p11"/>
          <p:cNvSpPr txBox="1">
            <a:spLocks noGrp="1"/>
          </p:cNvSpPr>
          <p:nvPr>
            <p:ph type="body" idx="1"/>
          </p:nvPr>
        </p:nvSpPr>
        <p:spPr>
          <a:xfrm>
            <a:off x="4572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0" name="Google Shape;60;p11"/>
          <p:cNvSpPr txBox="1">
            <a:spLocks noGrp="1"/>
          </p:cNvSpPr>
          <p:nvPr>
            <p:ph type="body" idx="2"/>
          </p:nvPr>
        </p:nvSpPr>
        <p:spPr>
          <a:xfrm>
            <a:off x="4572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1" name="Google Shape;61;p11"/>
          <p:cNvSpPr txBox="1">
            <a:spLocks noGrp="1"/>
          </p:cNvSpPr>
          <p:nvPr>
            <p:ph type="body" idx="3"/>
          </p:nvPr>
        </p:nvSpPr>
        <p:spPr>
          <a:xfrm>
            <a:off x="4358640" y="1374808"/>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2" name="Google Shape;62;p11"/>
          <p:cNvSpPr txBox="1">
            <a:spLocks noGrp="1"/>
          </p:cNvSpPr>
          <p:nvPr>
            <p:ph type="body" idx="4"/>
          </p:nvPr>
        </p:nvSpPr>
        <p:spPr>
          <a:xfrm>
            <a:off x="435864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3" name="Google Shape;63;p11"/>
          <p:cNvSpPr txBox="1">
            <a:spLocks noGrp="1"/>
          </p:cNvSpPr>
          <p:nvPr>
            <p:ph type="body" idx="5"/>
          </p:nvPr>
        </p:nvSpPr>
        <p:spPr>
          <a:xfrm>
            <a:off x="82296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4" name="Google Shape;64;p11"/>
          <p:cNvSpPr txBox="1">
            <a:spLocks noGrp="1"/>
          </p:cNvSpPr>
          <p:nvPr>
            <p:ph type="body" idx="6"/>
          </p:nvPr>
        </p:nvSpPr>
        <p:spPr>
          <a:xfrm>
            <a:off x="82296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5" name="Google Shape;65;p11"/>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66"/>
        <p:cNvGrpSpPr/>
        <p:nvPr/>
      </p:nvGrpSpPr>
      <p:grpSpPr>
        <a:xfrm>
          <a:off x="0" y="0"/>
          <a:ext cx="0" cy="0"/>
          <a:chOff x="0" y="0"/>
          <a:chExt cx="0" cy="0"/>
        </a:xfrm>
      </p:grpSpPr>
      <p:sp>
        <p:nvSpPr>
          <p:cNvPr id="67" name="Google Shape;67;p12"/>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68" name="Google Shape;68;p12"/>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n-US"/>
              <a:t>Click to edit Master title style</a:t>
            </a:r>
            <a:endParaRPr/>
          </a:p>
        </p:txBody>
      </p:sp>
      <p:sp>
        <p:nvSpPr>
          <p:cNvPr id="23" name="Google Shape;23;p4"/>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609585" lvl="0" indent="-457189" algn="l">
              <a:lnSpc>
                <a:spcPct val="115000"/>
              </a:lnSpc>
              <a:spcBef>
                <a:spcPts val="0"/>
              </a:spcBef>
              <a:spcAft>
                <a:spcPts val="0"/>
              </a:spcAft>
              <a:buSzPts val="1800"/>
              <a:buChar char="●"/>
              <a:defRPr/>
            </a:lvl1pPr>
            <a:lvl2pPr marL="1219170" lvl="1" indent="-423323" algn="l">
              <a:lnSpc>
                <a:spcPct val="115000"/>
              </a:lnSpc>
              <a:spcBef>
                <a:spcPts val="2133"/>
              </a:spcBef>
              <a:spcAft>
                <a:spcPts val="0"/>
              </a:spcAft>
              <a:buSzPts val="1400"/>
              <a:buChar char="○"/>
              <a:defRPr/>
            </a:lvl2pPr>
            <a:lvl3pPr marL="1828754" lvl="2" indent="-423323" algn="l">
              <a:lnSpc>
                <a:spcPct val="115000"/>
              </a:lnSpc>
              <a:spcBef>
                <a:spcPts val="2133"/>
              </a:spcBef>
              <a:spcAft>
                <a:spcPts val="0"/>
              </a:spcAft>
              <a:buSzPts val="1400"/>
              <a:buChar char="■"/>
              <a:defRPr/>
            </a:lvl3pPr>
            <a:lvl4pPr marL="2438339" lvl="3" indent="-423323" algn="l">
              <a:lnSpc>
                <a:spcPct val="115000"/>
              </a:lnSpc>
              <a:spcBef>
                <a:spcPts val="2133"/>
              </a:spcBef>
              <a:spcAft>
                <a:spcPts val="0"/>
              </a:spcAft>
              <a:buSzPts val="1400"/>
              <a:buChar char="●"/>
              <a:defRPr/>
            </a:lvl4pPr>
            <a:lvl5pPr marL="3047924" lvl="4" indent="-423323" algn="l">
              <a:lnSpc>
                <a:spcPct val="115000"/>
              </a:lnSpc>
              <a:spcBef>
                <a:spcPts val="2133"/>
              </a:spcBef>
              <a:spcAft>
                <a:spcPts val="0"/>
              </a:spcAft>
              <a:buSzPts val="1400"/>
              <a:buChar char="○"/>
              <a:defRPr/>
            </a:lvl5pPr>
            <a:lvl6pPr marL="3657509" lvl="5" indent="-423323" algn="l">
              <a:lnSpc>
                <a:spcPct val="115000"/>
              </a:lnSpc>
              <a:spcBef>
                <a:spcPts val="2133"/>
              </a:spcBef>
              <a:spcAft>
                <a:spcPts val="0"/>
              </a:spcAft>
              <a:buSzPts val="1400"/>
              <a:buChar char="■"/>
              <a:defRPr/>
            </a:lvl6pPr>
            <a:lvl7pPr marL="4267093" lvl="6" indent="-423323" algn="l">
              <a:lnSpc>
                <a:spcPct val="115000"/>
              </a:lnSpc>
              <a:spcBef>
                <a:spcPts val="2133"/>
              </a:spcBef>
              <a:spcAft>
                <a:spcPts val="0"/>
              </a:spcAft>
              <a:buSzPts val="1400"/>
              <a:buChar char="●"/>
              <a:defRPr/>
            </a:lvl7pPr>
            <a:lvl8pPr marL="4876678" lvl="7" indent="-423323" algn="l">
              <a:lnSpc>
                <a:spcPct val="115000"/>
              </a:lnSpc>
              <a:spcBef>
                <a:spcPts val="2133"/>
              </a:spcBef>
              <a:spcAft>
                <a:spcPts val="0"/>
              </a:spcAft>
              <a:buSzPts val="1400"/>
              <a:buChar char="○"/>
              <a:defRPr/>
            </a:lvl8pPr>
            <a:lvl9pPr marL="5486263" lvl="8" indent="-423323" algn="l">
              <a:lnSpc>
                <a:spcPct val="115000"/>
              </a:lnSpc>
              <a:spcBef>
                <a:spcPts val="2133"/>
              </a:spcBef>
              <a:spcAft>
                <a:spcPts val="2133"/>
              </a:spcAft>
              <a:buSzPts val="1400"/>
              <a:buChar char="■"/>
              <a:defRPr/>
            </a:lvl9pPr>
          </a:lstStyle>
          <a:p>
            <a:pPr lvl="0"/>
            <a:r>
              <a:rPr lang="en-US"/>
              <a:t>Click to edit Master text styles</a:t>
            </a:r>
          </a:p>
        </p:txBody>
      </p:sp>
      <p:sp>
        <p:nvSpPr>
          <p:cNvPr id="24" name="Google Shape;24;p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5737215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image" Target="../media/image7.pn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theme" Target="../theme/theme2.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
          <p:cNvSpPr/>
          <p:nvPr/>
        </p:nvSpPr>
        <p:spPr>
          <a:xfrm>
            <a:off x="0" y="4572000"/>
            <a:ext cx="12192000" cy="21332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 name="Google Shape;11;p3"/>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4500"/>
              <a:buFont typeface="Helvetica Neue"/>
              <a:buNone/>
            </a:pPr>
            <a:r>
              <a:rPr lang="en-US" sz="4500" b="1" i="0" u="none" strike="noStrike" cap="none">
                <a:solidFill>
                  <a:schemeClr val="lt1"/>
                </a:solidFill>
                <a:latin typeface="Helvetica Neue"/>
                <a:ea typeface="Helvetica Neue"/>
                <a:cs typeface="Helvetica Neue"/>
                <a:sym typeface="Helvetica Neue"/>
              </a:rPr>
              <a:t>Click to edit Master title style</a:t>
            </a:r>
            <a:endParaRPr sz="4500" b="1" i="0" u="none" strike="noStrike" cap="none">
              <a:solidFill>
                <a:schemeClr val="lt1"/>
              </a:solidFill>
              <a:latin typeface="Helvetica Neue"/>
              <a:ea typeface="Helvetica Neue"/>
              <a:cs typeface="Helvetica Neue"/>
              <a:sym typeface="Helvetica Neue"/>
            </a:endParaRPr>
          </a:p>
        </p:txBody>
      </p:sp>
      <p:sp>
        <p:nvSpPr>
          <p:cNvPr id="12" name="Google Shape;12;p3"/>
          <p:cNvSpPr txBox="1"/>
          <p:nvPr/>
        </p:nvSpPr>
        <p:spPr>
          <a:xfrm>
            <a:off x="838200" y="1752600"/>
            <a:ext cx="10515600" cy="1066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3000"/>
              <a:buFont typeface="Arial"/>
              <a:buNone/>
            </a:pPr>
            <a:r>
              <a:rPr lang="en-US" sz="3000" b="1" i="1" u="none" strike="noStrike" cap="none">
                <a:solidFill>
                  <a:schemeClr val="lt1"/>
                </a:solidFill>
                <a:latin typeface="Helvetica Neue"/>
                <a:ea typeface="Helvetica Neue"/>
                <a:cs typeface="Helvetica Neue"/>
                <a:sym typeface="Helvetica Neue"/>
              </a:rPr>
              <a:t>Click to edit Subtitle</a:t>
            </a:r>
            <a:endParaRPr sz="3000" b="1" i="1" u="none" strike="noStrike" cap="none">
              <a:solidFill>
                <a:schemeClr val="lt1"/>
              </a:solidFill>
              <a:latin typeface="Helvetica Neue"/>
              <a:ea typeface="Helvetica Neue"/>
              <a:cs typeface="Helvetica Neue"/>
              <a:sym typeface="Helvetica Neue"/>
            </a:endParaRPr>
          </a:p>
        </p:txBody>
      </p:sp>
      <p:pic>
        <p:nvPicPr>
          <p:cNvPr id="13" name="Google Shape;13;p3"/>
          <p:cNvPicPr preferRelativeResize="0"/>
          <p:nvPr/>
        </p:nvPicPr>
        <p:blipFill rotWithShape="1">
          <a:blip r:embed="rId4">
            <a:alphaModFix/>
          </a:blip>
          <a:srcRect/>
          <a:stretch/>
        </p:blipFill>
        <p:spPr>
          <a:xfrm>
            <a:off x="0" y="0"/>
            <a:ext cx="12192000" cy="4572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29"/>
        <p:cNvGrpSpPr/>
        <p:nvPr/>
      </p:nvGrpSpPr>
      <p:grpSpPr>
        <a:xfrm>
          <a:off x="0" y="0"/>
          <a:ext cx="0" cy="0"/>
          <a:chOff x="0" y="0"/>
          <a:chExt cx="0" cy="0"/>
        </a:xfrm>
      </p:grpSpPr>
      <p:pic>
        <p:nvPicPr>
          <p:cNvPr id="30" name="Google Shape;30;p5"/>
          <p:cNvPicPr preferRelativeResize="0"/>
          <p:nvPr/>
        </p:nvPicPr>
        <p:blipFill rotWithShape="1">
          <a:blip r:embed="rId12">
            <a:alphaModFix/>
          </a:blip>
          <a:srcRect/>
          <a:stretch/>
        </p:blipFill>
        <p:spPr>
          <a:xfrm>
            <a:off x="0" y="0"/>
            <a:ext cx="12188952" cy="1067645"/>
          </a:xfrm>
          <a:prstGeom prst="rect">
            <a:avLst/>
          </a:prstGeom>
          <a:noFill/>
          <a:ln>
            <a:noFill/>
          </a:ln>
        </p:spPr>
      </p:pic>
      <p:sp>
        <p:nvSpPr>
          <p:cNvPr id="31" name="Google Shape;31;p5"/>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marR="0" lvl="0" algn="l" rtl="0">
              <a:lnSpc>
                <a:spcPct val="90000"/>
              </a:lnSpc>
              <a:spcBef>
                <a:spcPts val="0"/>
              </a:spcBef>
              <a:spcAft>
                <a:spcPts val="0"/>
              </a:spcAft>
              <a:buSzPts val="1400"/>
              <a:buNone/>
              <a:defRPr sz="3000" b="1" i="0" u="none" strike="noStrike" cap="none">
                <a:solidFill>
                  <a:schemeClr val="lt1"/>
                </a:solidFill>
                <a:latin typeface="Arial"/>
                <a:ea typeface="Arial"/>
                <a:cs typeface="Arial"/>
                <a:sym typeface="Arial"/>
              </a:defRPr>
            </a:lvl1pPr>
            <a:lvl2pPr marR="0" lvl="1"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2pPr>
            <a:lvl3pPr marR="0" lvl="2"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3pPr>
            <a:lvl4pPr marR="0" lvl="3"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4pPr>
            <a:lvl5pPr marR="0" lvl="4"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5pPr>
            <a:lvl6pPr marR="0" lvl="5"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6pPr>
            <a:lvl7pPr marR="0" lvl="6"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7pPr>
            <a:lvl8pPr marR="0" lvl="7"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8pPr>
            <a:lvl9pPr marR="0" lvl="8"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9pPr>
          </a:lstStyle>
          <a:p>
            <a:endParaRPr/>
          </a:p>
        </p:txBody>
      </p:sp>
      <p:cxnSp>
        <p:nvCxnSpPr>
          <p:cNvPr id="32" name="Google Shape;32;p5" descr="graphic line"/>
          <p:cNvCxnSpPr/>
          <p:nvPr/>
        </p:nvCxnSpPr>
        <p:spPr>
          <a:xfrm>
            <a:off x="460248" y="6400800"/>
            <a:ext cx="11274552" cy="0"/>
          </a:xfrm>
          <a:prstGeom prst="straightConnector1">
            <a:avLst/>
          </a:prstGeom>
          <a:noFill/>
          <a:ln w="9525" cap="flat" cmpd="sng">
            <a:solidFill>
              <a:schemeClr val="lt2"/>
            </a:solidFill>
            <a:prstDash val="solid"/>
            <a:round/>
            <a:headEnd type="none" w="med" len="med"/>
            <a:tailEnd type="none" w="med" len="med"/>
          </a:ln>
        </p:spPr>
      </p:cxnSp>
      <p:sp>
        <p:nvSpPr>
          <p:cNvPr id="33" name="Google Shape;33;p5"/>
          <p:cNvSpPr/>
          <p:nvPr/>
        </p:nvSpPr>
        <p:spPr>
          <a:xfrm>
            <a:off x="457200" y="6492240"/>
            <a:ext cx="10287000" cy="182880"/>
          </a:xfrm>
          <a:prstGeom prst="rect">
            <a:avLst/>
          </a:prstGeom>
          <a:noFill/>
          <a:ln>
            <a:noFill/>
          </a:ln>
        </p:spPr>
        <p:txBody>
          <a:bodyPr spcFirstLastPara="1" wrap="square" lIns="0" tIns="0" rIns="0" bIns="0" anchor="ctr" anchorCtr="0">
            <a:noAutofit/>
          </a:bodyPr>
          <a:lstStyle/>
          <a:p>
            <a:pPr marL="0" marR="0" lvl="0" indent="0" algn="l" rtl="0">
              <a:lnSpc>
                <a:spcPct val="50000"/>
              </a:lnSpc>
              <a:spcBef>
                <a:spcPts val="0"/>
              </a:spcBef>
              <a:spcAft>
                <a:spcPts val="0"/>
              </a:spcAft>
              <a:buClr>
                <a:srgbClr val="006197"/>
              </a:buClr>
              <a:buSzPts val="800"/>
              <a:buFont typeface="Arial"/>
              <a:buNone/>
            </a:pPr>
            <a:r>
              <a:rPr lang="en-US" sz="800" b="0" i="0" u="none" strike="noStrike" cap="none">
                <a:solidFill>
                  <a:srgbClr val="006197"/>
                </a:solidFill>
                <a:latin typeface="Arial"/>
                <a:ea typeface="Arial"/>
                <a:cs typeface="Arial"/>
                <a:sym typeface="Arial"/>
              </a:rPr>
              <a:t>IAAF 2021  /  General Services Administration  / Department of Health and Human Services / Department of Labor / Merit Service Protection Board / Sponsored by the Federal CIO Council </a:t>
            </a:r>
            <a:endParaRPr sz="800" b="0" i="0" u="none" strike="noStrike" cap="none">
              <a:solidFill>
                <a:srgbClr val="006197"/>
              </a:solidFill>
              <a:latin typeface="Arial"/>
              <a:ea typeface="Arial"/>
              <a:cs typeface="Arial"/>
              <a:sym typeface="Arial"/>
            </a:endParaRPr>
          </a:p>
        </p:txBody>
      </p:sp>
      <p:sp>
        <p:nvSpPr>
          <p:cNvPr id="34" name="Google Shape;34;p5"/>
          <p:cNvSpPr txBox="1">
            <a:spLocks noGrp="1"/>
          </p:cNvSpPr>
          <p:nvPr>
            <p:ph type="sldNum" idx="12"/>
          </p:nvPr>
        </p:nvSpPr>
        <p:spPr>
          <a:xfrm>
            <a:off x="11201401" y="6492240"/>
            <a:ext cx="533400" cy="182880"/>
          </a:xfrm>
          <a:prstGeom prst="rect">
            <a:avLst/>
          </a:prstGeom>
          <a:noFill/>
          <a:ln>
            <a:noFill/>
          </a:ln>
        </p:spPr>
        <p:txBody>
          <a:bodyPr spcFirstLastPara="1" wrap="square" lIns="0" tIns="0" rIns="0" bIns="0" anchor="ctr" anchorCtr="0">
            <a:noAutofit/>
          </a:bodyPr>
          <a:lstStyle>
            <a:lvl1pPr marL="0" marR="0" lvl="0" indent="0" algn="r" rtl="0">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rtl="0">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rtl="0">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rtl="0">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rtl="0">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rtl="0">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rtl="0">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rtl="0">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rtl="0">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62" r:id="rId7"/>
    <p:sldLayoutId id="2147483663" r:id="rId8"/>
    <p:sldLayoutId id="2147483664" r:id="rId9"/>
    <p:sldLayoutId id="2147483665"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ONRR/onrr.gov-site/wiki/Accessibility"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hyperlink" Target="https://blog-nrrd.doi.gov/intern-experience/"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chart" Target="../charts/char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hyperlink" Target="https://github.com/ONRR/onrr.gov-site/wiki/Accessibility"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blog-nrrd.doi.gov/accessibility/"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onrr.gov/" TargetMode="Externa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hyperlink" Target="https://ecfr.federalregister.gov/current/title-36/chapter-XI/part-1194" TargetMode="External"/><Relationship Id="rId2" Type="http://schemas.openxmlformats.org/officeDocument/2006/relationships/hyperlink" Target="https://www.section508.gov/sites/default/files/rehabilitation-act-of-1973-amended-by-wioa.pdf" TargetMode="External"/><Relationship Id="rId1" Type="http://schemas.openxmlformats.org/officeDocument/2006/relationships/slideLayout" Target="../slideLayouts/slideLayout3.xml"/><Relationship Id="rId4" Type="http://schemas.openxmlformats.org/officeDocument/2006/relationships/hyperlink" Target="https://www.doi.gov/elips/browse"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doitalent.ibc.doi.gov/course/view.php?id=12967" TargetMode="External"/><Relationship Id="rId2" Type="http://schemas.openxmlformats.org/officeDocument/2006/relationships/hyperlink" Target="https://doitalent.ibc.doi.gov/mod/facetoface/view.php?id=9104" TargetMode="External"/><Relationship Id="rId1" Type="http://schemas.openxmlformats.org/officeDocument/2006/relationships/slideLayout" Target="../slideLayouts/slideLayout3.xml"/><Relationship Id="rId6" Type="http://schemas.openxmlformats.org/officeDocument/2006/relationships/hyperlink" Target="https://www.doi.gov/ocio/section508/references" TargetMode="External"/><Relationship Id="rId5" Type="http://schemas.openxmlformats.org/officeDocument/2006/relationships/hyperlink" Target="https://www.section508.gov/training" TargetMode="External"/><Relationship Id="rId4" Type="http://schemas.openxmlformats.org/officeDocument/2006/relationships/hyperlink" Target="https://www.doi.gov/ocio/section508"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doimspp.sharepoint.com/sites/doi-it-enterprise-solutions/SitePages/2020%20DOI%20Digital%20Week%20-%20Videos%20and%20FAQs.aspx" TargetMode="External"/><Relationship Id="rId2" Type="http://schemas.openxmlformats.org/officeDocument/2006/relationships/hyperlink" Target="https://www.access-board.gov/" TargetMode="External"/><Relationship Id="rId1" Type="http://schemas.openxmlformats.org/officeDocument/2006/relationships/slideLayout" Target="../slideLayouts/slideLayout3.xml"/><Relationship Id="rId5" Type="http://schemas.openxmlformats.org/officeDocument/2006/relationships/hyperlink" Target="https://www.microsoft.com/en-us/p/nvda-nonvisual-desktop-access/9nvl6z0tm57d?activetab=pivot:overviewtab" TargetMode="External"/><Relationship Id="rId4" Type="http://schemas.openxmlformats.org/officeDocument/2006/relationships/hyperlink" Target="https://github.com/ONRR/onrr.gov-site/wiki/Accessibility"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hemeOverride" Target="../theme/themeOverride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4400"/>
              <a:buFont typeface="Arial"/>
              <a:buNone/>
            </a:pPr>
            <a:r>
              <a:rPr lang="en-US"/>
              <a:t>From 5,000 to 0</a:t>
            </a:r>
            <a:endParaRPr/>
          </a:p>
        </p:txBody>
      </p:sp>
      <p:sp>
        <p:nvSpPr>
          <p:cNvPr id="88" name="Google Shape;88;p1"/>
          <p:cNvSpPr txBox="1">
            <a:spLocks noGrp="1"/>
          </p:cNvSpPr>
          <p:nvPr>
            <p:ph type="body" idx="1"/>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2400"/>
              <a:buNone/>
            </a:pPr>
            <a:r>
              <a:rPr lang="en-US" sz="2800" dirty="0"/>
              <a:t>Prioritizing Documents for Remediation</a:t>
            </a:r>
            <a:endParaRPr sz="2800" dirty="0"/>
          </a:p>
        </p:txBody>
      </p:sp>
      <p:sp>
        <p:nvSpPr>
          <p:cNvPr id="89" name="Google Shape;89;p1"/>
          <p:cNvSpPr txBox="1">
            <a:spLocks noGrp="1"/>
          </p:cNvSpPr>
          <p:nvPr>
            <p:ph type="body" idx="2"/>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3200"/>
              <a:buNone/>
            </a:pPr>
            <a:r>
              <a:rPr lang="en-US"/>
              <a:t>October 13, 2021</a:t>
            </a:r>
            <a:endParaRPr/>
          </a:p>
        </p:txBody>
      </p:sp>
      <p:sp>
        <p:nvSpPr>
          <p:cNvPr id="91" name="Google Shape;91;p1"/>
          <p:cNvSpPr txBox="1">
            <a:spLocks noGrp="1"/>
          </p:cNvSpPr>
          <p:nvPr>
            <p:ph type="body" idx="4"/>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006197"/>
              </a:buClr>
              <a:buSzPts val="4400"/>
              <a:buNone/>
            </a:pPr>
            <a:r>
              <a:rPr lang="en-US"/>
              <a:t>Office of Natural Resources Revenue</a:t>
            </a:r>
            <a:endParaRPr/>
          </a:p>
        </p:txBody>
      </p:sp>
      <p:sp>
        <p:nvSpPr>
          <p:cNvPr id="90" name="Google Shape;90;p1"/>
          <p:cNvSpPr txBox="1">
            <a:spLocks noGrp="1"/>
          </p:cNvSpPr>
          <p:nvPr>
            <p:ph type="body" idx="3"/>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006197"/>
              </a:buClr>
              <a:buSzPts val="2400"/>
              <a:buNone/>
            </a:pPr>
            <a:r>
              <a:rPr lang="en-US" sz="1800"/>
              <a:t>Maroya Faied, Supervisory Digital Services Specialist</a:t>
            </a:r>
          </a:p>
          <a:p>
            <a:pPr marL="0" lvl="0" indent="0" algn="l" rtl="0">
              <a:spcBef>
                <a:spcPts val="0"/>
              </a:spcBef>
              <a:spcAft>
                <a:spcPts val="0"/>
              </a:spcAft>
              <a:buClr>
                <a:srgbClr val="006197"/>
              </a:buClr>
              <a:buSzPts val="2400"/>
              <a:buNone/>
            </a:pPr>
            <a:r>
              <a:rPr lang="en-US" sz="1800"/>
              <a:t>Shannon McHarg, User Experience Designer</a:t>
            </a:r>
          </a:p>
          <a:p>
            <a:pPr marL="0" indent="0">
              <a:spcBef>
                <a:spcPts val="0"/>
              </a:spcBef>
            </a:pPr>
            <a:r>
              <a:rPr lang="en-US" sz="1800"/>
              <a:t>Lindsay Goldstein, Program Analyst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23BAF-C2FD-4AAC-902F-37B466E472B7}"/>
              </a:ext>
            </a:extLst>
          </p:cNvPr>
          <p:cNvSpPr>
            <a:spLocks noGrp="1"/>
          </p:cNvSpPr>
          <p:nvPr>
            <p:ph type="title"/>
          </p:nvPr>
        </p:nvSpPr>
        <p:spPr>
          <a:xfrm>
            <a:off x="457200" y="317405"/>
            <a:ext cx="10515600" cy="457200"/>
          </a:xfrm>
        </p:spPr>
        <p:txBody>
          <a:bodyPr/>
          <a:lstStyle/>
          <a:p>
            <a:r>
              <a:rPr lang="en-US"/>
              <a:t>508, the newest buzzword</a:t>
            </a:r>
            <a:br>
              <a:rPr lang="en-US"/>
            </a:br>
            <a:br>
              <a:rPr lang="en-US"/>
            </a:br>
            <a:endParaRPr lang="en-US"/>
          </a:p>
        </p:txBody>
      </p:sp>
      <p:sp>
        <p:nvSpPr>
          <p:cNvPr id="4" name="Text Placeholder 3">
            <a:extLst>
              <a:ext uri="{FF2B5EF4-FFF2-40B4-BE49-F238E27FC236}">
                <a16:creationId xmlns:a16="http://schemas.microsoft.com/office/drawing/2014/main" id="{46435271-611E-45FA-B55C-9C91A95399E1}"/>
              </a:ext>
            </a:extLst>
          </p:cNvPr>
          <p:cNvSpPr>
            <a:spLocks noGrp="1"/>
          </p:cNvSpPr>
          <p:nvPr>
            <p:ph type="body" idx="1"/>
          </p:nvPr>
        </p:nvSpPr>
        <p:spPr>
          <a:xfrm>
            <a:off x="457200" y="1371600"/>
            <a:ext cx="11277600" cy="4937760"/>
          </a:xfrm>
        </p:spPr>
        <p:txBody>
          <a:bodyPr/>
          <a:lstStyle/>
          <a:p>
            <a:pPr marL="50800" indent="0">
              <a:buNone/>
            </a:pPr>
            <a:r>
              <a:rPr lang="en-US"/>
              <a:t>After ONRR’s director started the push to make documents compliant, “508 compliance” became a “buzzword” at our agency.</a:t>
            </a:r>
          </a:p>
          <a:p>
            <a:endParaRPr lang="en-US"/>
          </a:p>
        </p:txBody>
      </p:sp>
      <p:sp>
        <p:nvSpPr>
          <p:cNvPr id="3" name="Slide Number Placeholder 2">
            <a:extLst>
              <a:ext uri="{FF2B5EF4-FFF2-40B4-BE49-F238E27FC236}">
                <a16:creationId xmlns:a16="http://schemas.microsoft.com/office/drawing/2014/main" id="{30C1D59C-6910-41EC-949E-73FD94D6160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Tree>
    <p:extLst>
      <p:ext uri="{BB962C8B-B14F-4D97-AF65-F5344CB8AC3E}">
        <p14:creationId xmlns:p14="http://schemas.microsoft.com/office/powerpoint/2010/main" val="3042973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23BAF-C2FD-4AAC-902F-37B466E472B7}"/>
              </a:ext>
            </a:extLst>
          </p:cNvPr>
          <p:cNvSpPr>
            <a:spLocks noGrp="1"/>
          </p:cNvSpPr>
          <p:nvPr>
            <p:ph type="title"/>
          </p:nvPr>
        </p:nvSpPr>
        <p:spPr>
          <a:xfrm>
            <a:off x="457200" y="317405"/>
            <a:ext cx="10515600" cy="457200"/>
          </a:xfrm>
        </p:spPr>
        <p:txBody>
          <a:bodyPr/>
          <a:lstStyle/>
          <a:p>
            <a:r>
              <a:rPr lang="en-US"/>
              <a:t>People started asking what 508 compliance was</a:t>
            </a:r>
          </a:p>
        </p:txBody>
      </p:sp>
      <p:sp>
        <p:nvSpPr>
          <p:cNvPr id="4" name="Text Placeholder 3">
            <a:extLst>
              <a:ext uri="{FF2B5EF4-FFF2-40B4-BE49-F238E27FC236}">
                <a16:creationId xmlns:a16="http://schemas.microsoft.com/office/drawing/2014/main" id="{46435271-611E-45FA-B55C-9C91A95399E1}"/>
              </a:ext>
            </a:extLst>
          </p:cNvPr>
          <p:cNvSpPr>
            <a:spLocks noGrp="1"/>
          </p:cNvSpPr>
          <p:nvPr>
            <p:ph type="body" idx="1"/>
          </p:nvPr>
        </p:nvSpPr>
        <p:spPr>
          <a:xfrm>
            <a:off x="457200" y="1371600"/>
            <a:ext cx="11277600" cy="4937760"/>
          </a:xfrm>
        </p:spPr>
        <p:txBody>
          <a:bodyPr/>
          <a:lstStyle/>
          <a:p>
            <a:pPr marL="50800" indent="0">
              <a:buNone/>
            </a:pPr>
            <a:r>
              <a:rPr lang="en-US"/>
              <a:t>In short, in 1998, Congress amended the Rehabilitation Act of 1973 to require Federal agencies to make their electronic and information technology (EIT) accessible to people with disabilities, covered under Section 508 of the Act.</a:t>
            </a:r>
          </a:p>
          <a:p>
            <a:pPr marL="50800" indent="0">
              <a:buNone/>
            </a:pPr>
            <a:endParaRPr lang="en-US"/>
          </a:p>
          <a:p>
            <a:pPr marL="50800" indent="0">
              <a:buNone/>
            </a:pPr>
            <a:r>
              <a:rPr lang="en-US"/>
              <a:t>“Great,” you say, “who’s responsible within my organization?”</a:t>
            </a:r>
          </a:p>
          <a:p>
            <a:pPr marL="50800" indent="0">
              <a:buNone/>
            </a:pPr>
            <a:endParaRPr lang="en-US"/>
          </a:p>
          <a:p>
            <a:pPr marL="50800" indent="0">
              <a:buNone/>
            </a:pPr>
            <a:r>
              <a:rPr lang="en-US"/>
              <a:t>Short Answer: Anyone who creates content to share must ensure they follow the minimum requirements.</a:t>
            </a:r>
          </a:p>
          <a:p>
            <a:pPr marL="50800" indent="0">
              <a:buNone/>
            </a:pPr>
            <a:endParaRPr lang="en-US"/>
          </a:p>
        </p:txBody>
      </p:sp>
      <p:sp>
        <p:nvSpPr>
          <p:cNvPr id="3" name="Slide Number Placeholder 2">
            <a:extLst>
              <a:ext uri="{FF2B5EF4-FFF2-40B4-BE49-F238E27FC236}">
                <a16:creationId xmlns:a16="http://schemas.microsoft.com/office/drawing/2014/main" id="{DF6389E3-9CBB-4061-94FC-189CCB21B63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Tree>
    <p:extLst>
      <p:ext uri="{BB962C8B-B14F-4D97-AF65-F5344CB8AC3E}">
        <p14:creationId xmlns:p14="http://schemas.microsoft.com/office/powerpoint/2010/main" val="3890550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23BAF-C2FD-4AAC-902F-37B466E472B7}"/>
              </a:ext>
            </a:extLst>
          </p:cNvPr>
          <p:cNvSpPr>
            <a:spLocks noGrp="1"/>
          </p:cNvSpPr>
          <p:nvPr>
            <p:ph type="title"/>
          </p:nvPr>
        </p:nvSpPr>
        <p:spPr>
          <a:xfrm>
            <a:off x="457200" y="317405"/>
            <a:ext cx="10515600" cy="457200"/>
          </a:xfrm>
        </p:spPr>
        <p:txBody>
          <a:bodyPr/>
          <a:lstStyle/>
          <a:p>
            <a:r>
              <a:rPr lang="en-US"/>
              <a:t>Planning</a:t>
            </a:r>
          </a:p>
        </p:txBody>
      </p:sp>
      <p:sp>
        <p:nvSpPr>
          <p:cNvPr id="4" name="Text Placeholder 3">
            <a:extLst>
              <a:ext uri="{FF2B5EF4-FFF2-40B4-BE49-F238E27FC236}">
                <a16:creationId xmlns:a16="http://schemas.microsoft.com/office/drawing/2014/main" id="{46435271-611E-45FA-B55C-9C91A95399E1}"/>
              </a:ext>
            </a:extLst>
          </p:cNvPr>
          <p:cNvSpPr>
            <a:spLocks noGrp="1"/>
          </p:cNvSpPr>
          <p:nvPr>
            <p:ph type="body" idx="1"/>
          </p:nvPr>
        </p:nvSpPr>
        <p:spPr>
          <a:xfrm>
            <a:off x="457200" y="1371600"/>
            <a:ext cx="11277600" cy="4937760"/>
          </a:xfrm>
        </p:spPr>
        <p:txBody>
          <a:bodyPr/>
          <a:lstStyle/>
          <a:p>
            <a:pPr marL="50800" indent="0">
              <a:buNone/>
            </a:pPr>
            <a:r>
              <a:rPr lang="en-US"/>
              <a:t>We needed a plan to correct all the documents currently on the website and a plan for any new documents requested to be uploaded on the website. </a:t>
            </a:r>
          </a:p>
        </p:txBody>
      </p:sp>
      <p:sp>
        <p:nvSpPr>
          <p:cNvPr id="3" name="Slide Number Placeholder 2">
            <a:extLst>
              <a:ext uri="{FF2B5EF4-FFF2-40B4-BE49-F238E27FC236}">
                <a16:creationId xmlns:a16="http://schemas.microsoft.com/office/drawing/2014/main" id="{CC8BDA55-71B5-4037-8EB6-03AFC191AAA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spTree>
    <p:extLst>
      <p:ext uri="{BB962C8B-B14F-4D97-AF65-F5344CB8AC3E}">
        <p14:creationId xmlns:p14="http://schemas.microsoft.com/office/powerpoint/2010/main" val="5010072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23BAF-C2FD-4AAC-902F-37B466E472B7}"/>
              </a:ext>
            </a:extLst>
          </p:cNvPr>
          <p:cNvSpPr>
            <a:spLocks noGrp="1"/>
          </p:cNvSpPr>
          <p:nvPr>
            <p:ph type="title"/>
          </p:nvPr>
        </p:nvSpPr>
        <p:spPr/>
        <p:txBody>
          <a:bodyPr/>
          <a:lstStyle/>
          <a:p>
            <a:pPr algn="l"/>
            <a:r>
              <a:rPr lang="en-US"/>
              <a:t>Example of an Accessible Electronic Document</a:t>
            </a:r>
          </a:p>
        </p:txBody>
      </p:sp>
      <p:pic>
        <p:nvPicPr>
          <p:cNvPr id="7" name="Picture 7" descr="Image of a Department of the Interior document with callouts for accessibility issues and an Accessibility Checklist.">
            <a:extLst>
              <a:ext uri="{FF2B5EF4-FFF2-40B4-BE49-F238E27FC236}">
                <a16:creationId xmlns:a16="http://schemas.microsoft.com/office/drawing/2014/main" id="{C89E7679-D7CF-4B56-9E3B-0C84C178499B}"/>
              </a:ext>
            </a:extLst>
          </p:cNvPr>
          <p:cNvPicPr>
            <a:picLocks noChangeAspect="1"/>
          </p:cNvPicPr>
          <p:nvPr/>
        </p:nvPicPr>
        <p:blipFill>
          <a:blip r:embed="rId2"/>
          <a:stretch>
            <a:fillRect/>
          </a:stretch>
        </p:blipFill>
        <p:spPr>
          <a:xfrm>
            <a:off x="1067719" y="1276273"/>
            <a:ext cx="9294561" cy="4827884"/>
          </a:xfrm>
          <a:prstGeom prst="rect">
            <a:avLst/>
          </a:prstGeom>
        </p:spPr>
      </p:pic>
      <p:sp>
        <p:nvSpPr>
          <p:cNvPr id="3" name="Slide Number Placeholder 2">
            <a:extLst>
              <a:ext uri="{FF2B5EF4-FFF2-40B4-BE49-F238E27FC236}">
                <a16:creationId xmlns:a16="http://schemas.microsoft.com/office/drawing/2014/main" id="{D63D3BEA-32B4-4E1C-877B-89C1537E4BF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spTree>
    <p:extLst>
      <p:ext uri="{BB962C8B-B14F-4D97-AF65-F5344CB8AC3E}">
        <p14:creationId xmlns:p14="http://schemas.microsoft.com/office/powerpoint/2010/main" val="1820850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DB3A3-333C-4F2C-8DBC-0530E8566824}"/>
              </a:ext>
            </a:extLst>
          </p:cNvPr>
          <p:cNvSpPr>
            <a:spLocks noGrp="1"/>
          </p:cNvSpPr>
          <p:nvPr>
            <p:ph type="title"/>
          </p:nvPr>
        </p:nvSpPr>
        <p:spPr>
          <a:solidFill>
            <a:schemeClr val="bg1"/>
          </a:solidFill>
          <a:ln>
            <a:noFill/>
          </a:ln>
        </p:spPr>
        <p:txBody>
          <a:bodyPr spcFirstLastPara="1" wrap="square" lIns="121900" tIns="121900" rIns="121900" bIns="121900" anchor="ctr" anchorCtr="0">
            <a:noAutofit/>
          </a:bodyPr>
          <a:lstStyle/>
          <a:p>
            <a:r>
              <a:rPr lang="en-US" sz="8000">
                <a:solidFill>
                  <a:schemeClr val="dk2"/>
                </a:solidFill>
                <a:latin typeface="+mj-lt"/>
              </a:rPr>
              <a:t>New document policy</a:t>
            </a:r>
          </a:p>
        </p:txBody>
      </p:sp>
      <p:sp>
        <p:nvSpPr>
          <p:cNvPr id="3" name="Slide Number Placeholder 2">
            <a:extLst>
              <a:ext uri="{FF2B5EF4-FFF2-40B4-BE49-F238E27FC236}">
                <a16:creationId xmlns:a16="http://schemas.microsoft.com/office/drawing/2014/main" id="{17C49324-7C9E-4B0E-A083-9F93300696FC}"/>
              </a:ext>
            </a:extLst>
          </p:cNvPr>
          <p:cNvSpPr>
            <a:spLocks noGrp="1"/>
          </p:cNvSpPr>
          <p:nvPr>
            <p:ph type="sldNum" idx="12"/>
          </p:nvPr>
        </p:nvSpPr>
        <p:spPr/>
        <p:txBody>
          <a:bodyPr/>
          <a:lstStyle/>
          <a:p>
            <a:fld id="{00000000-1234-1234-1234-123412341234}" type="slidenum">
              <a:rPr lang="en-US" smtClean="0"/>
              <a:pPr/>
              <a:t>14</a:t>
            </a:fld>
            <a:endParaRPr lang="en-US"/>
          </a:p>
        </p:txBody>
      </p:sp>
    </p:spTree>
    <p:extLst>
      <p:ext uri="{BB962C8B-B14F-4D97-AF65-F5344CB8AC3E}">
        <p14:creationId xmlns:p14="http://schemas.microsoft.com/office/powerpoint/2010/main" val="2908804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Policy for new documents</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marL="151765" indent="0" fontAlgn="base">
              <a:buNone/>
            </a:pPr>
            <a:r>
              <a:rPr lang="en-US"/>
              <a:t>Electronic documents submitted after September 1, 2020 are not posted to ONRR.gov if they don’t meet accessibility requirements. </a:t>
            </a:r>
          </a:p>
          <a:p>
            <a:pPr marL="151765" indent="0">
              <a:buNone/>
            </a:pPr>
            <a:endParaRPr lang="en-US"/>
          </a:p>
          <a:p>
            <a:pPr marL="151765" indent="0">
              <a:buNone/>
            </a:pPr>
            <a:endParaRPr lang="en-US"/>
          </a:p>
          <a:p>
            <a:pPr marL="151765" indent="0">
              <a:buNone/>
            </a:pPr>
            <a:r>
              <a:rPr lang="en-US">
                <a:latin typeface="Lato"/>
                <a:ea typeface="Lato"/>
                <a:cs typeface="Lato"/>
              </a:rPr>
              <a:t>With our Director’s support, we sent an agency-wide notification that we are no longer uploading any new documents on the website unless they pass the accessibility checks. </a:t>
            </a:r>
            <a:endParaRPr lang="en-US"/>
          </a:p>
        </p:txBody>
      </p:sp>
      <p:sp>
        <p:nvSpPr>
          <p:cNvPr id="2" name="Slide Number Placeholder 1">
            <a:extLst>
              <a:ext uri="{FF2B5EF4-FFF2-40B4-BE49-F238E27FC236}">
                <a16:creationId xmlns:a16="http://schemas.microsoft.com/office/drawing/2014/main" id="{7240BAAC-4D46-413B-8B2E-F504B624496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spTree>
    <p:extLst>
      <p:ext uri="{BB962C8B-B14F-4D97-AF65-F5344CB8AC3E}">
        <p14:creationId xmlns:p14="http://schemas.microsoft.com/office/powerpoint/2010/main" val="15589150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Document owner responsibility</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fontAlgn="base"/>
            <a:r>
              <a:rPr lang="en-US"/>
              <a:t>It’s the program area/document owner’s responsibility to create accessible documents.  </a:t>
            </a:r>
          </a:p>
          <a:p>
            <a:pPr fontAlgn="base"/>
            <a:r>
              <a:rPr lang="en-US"/>
              <a:t>Document owners should use available accessibility checks within the application used to create the document. </a:t>
            </a:r>
          </a:p>
          <a:p>
            <a:pPr>
              <a:lnSpc>
                <a:spcPct val="114999"/>
              </a:lnSpc>
            </a:pPr>
            <a:r>
              <a:rPr lang="en-US"/>
              <a:t>Our team provides </a:t>
            </a:r>
            <a:r>
              <a:rPr lang="en-US" u="sng">
                <a:hlinkClick r:id="rId2"/>
              </a:rPr>
              <a:t>instructions through our GitHub Wiki</a:t>
            </a:r>
            <a:r>
              <a:rPr lang="en-US"/>
              <a:t> to assist with these checks.  </a:t>
            </a:r>
          </a:p>
          <a:p>
            <a:pPr marL="152396" indent="0">
              <a:buNone/>
            </a:pPr>
            <a:endParaRPr lang="en-US"/>
          </a:p>
        </p:txBody>
      </p:sp>
      <p:sp>
        <p:nvSpPr>
          <p:cNvPr id="2" name="Slide Number Placeholder 1">
            <a:extLst>
              <a:ext uri="{FF2B5EF4-FFF2-40B4-BE49-F238E27FC236}">
                <a16:creationId xmlns:a16="http://schemas.microsoft.com/office/drawing/2014/main" id="{8290C764-9C03-41D6-A884-7F47C654A6B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spTree>
    <p:extLst>
      <p:ext uri="{BB962C8B-B14F-4D97-AF65-F5344CB8AC3E}">
        <p14:creationId xmlns:p14="http://schemas.microsoft.com/office/powerpoint/2010/main" val="39129743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Open Data, Design, and Development review</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fontAlgn="base"/>
            <a:r>
              <a:rPr lang="en-US"/>
              <a:t>Our team uses Adobe Acrobat or Office to scan and confirm accessibility. </a:t>
            </a:r>
          </a:p>
          <a:p>
            <a:pPr fontAlgn="base"/>
            <a:r>
              <a:rPr lang="en-US"/>
              <a:t>If there are errors, the document is returned to the document owner with the accessibility report. This report details specific errors and corrective actions to be taken.  </a:t>
            </a:r>
          </a:p>
          <a:p>
            <a:pPr fontAlgn="base"/>
            <a:r>
              <a:rPr lang="en-US"/>
              <a:t>If it’s a rushed document, the document owner can request approval from the Deputy Director to post immediately, but it will need to be corrected within 2 days.  </a:t>
            </a:r>
          </a:p>
          <a:p>
            <a:pPr fontAlgn="base"/>
            <a:endParaRPr lang="en-US"/>
          </a:p>
          <a:p>
            <a:endParaRPr lang="en-US"/>
          </a:p>
        </p:txBody>
      </p:sp>
      <p:sp>
        <p:nvSpPr>
          <p:cNvPr id="2" name="Slide Number Placeholder 1">
            <a:extLst>
              <a:ext uri="{FF2B5EF4-FFF2-40B4-BE49-F238E27FC236}">
                <a16:creationId xmlns:a16="http://schemas.microsoft.com/office/drawing/2014/main" id="{0BA0E8F2-4F13-46AB-BCC0-EAA3BC9F523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spTree>
    <p:extLst>
      <p:ext uri="{BB962C8B-B14F-4D97-AF65-F5344CB8AC3E}">
        <p14:creationId xmlns:p14="http://schemas.microsoft.com/office/powerpoint/2010/main" val="4198512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DB3A3-333C-4F2C-8DBC-0530E8566824}"/>
              </a:ext>
            </a:extLst>
          </p:cNvPr>
          <p:cNvSpPr>
            <a:spLocks noGrp="1"/>
          </p:cNvSpPr>
          <p:nvPr>
            <p:ph type="title"/>
          </p:nvPr>
        </p:nvSpPr>
        <p:spPr>
          <a:solidFill>
            <a:schemeClr val="bg1"/>
          </a:solidFill>
          <a:ln>
            <a:noFill/>
          </a:ln>
        </p:spPr>
        <p:txBody>
          <a:bodyPr spcFirstLastPara="1" wrap="square" lIns="121900" tIns="121900" rIns="121900" bIns="121900" anchor="ctr" anchorCtr="0">
            <a:noAutofit/>
          </a:bodyPr>
          <a:lstStyle/>
          <a:p>
            <a:r>
              <a:rPr lang="en-US" sz="8000">
                <a:solidFill>
                  <a:schemeClr val="dk2"/>
                </a:solidFill>
                <a:latin typeface="+mj-lt"/>
              </a:rPr>
              <a:t>Existing document prioritization</a:t>
            </a:r>
          </a:p>
        </p:txBody>
      </p:sp>
      <p:sp>
        <p:nvSpPr>
          <p:cNvPr id="3" name="Slide Number Placeholder 2">
            <a:extLst>
              <a:ext uri="{FF2B5EF4-FFF2-40B4-BE49-F238E27FC236}">
                <a16:creationId xmlns:a16="http://schemas.microsoft.com/office/drawing/2014/main" id="{7C3651DD-B8FD-4522-983A-F5BE839D288B}"/>
              </a:ext>
            </a:extLst>
          </p:cNvPr>
          <p:cNvSpPr>
            <a:spLocks noGrp="1"/>
          </p:cNvSpPr>
          <p:nvPr>
            <p:ph type="sldNum" idx="12"/>
          </p:nvPr>
        </p:nvSpPr>
        <p:spPr/>
        <p:txBody>
          <a:bodyPr/>
          <a:lstStyle/>
          <a:p>
            <a:fld id="{00000000-1234-1234-1234-123412341234}" type="slidenum">
              <a:rPr lang="en-US" smtClean="0"/>
              <a:pPr/>
              <a:t>18</a:t>
            </a:fld>
            <a:endParaRPr lang="en-US"/>
          </a:p>
        </p:txBody>
      </p:sp>
    </p:spTree>
    <p:extLst>
      <p:ext uri="{BB962C8B-B14F-4D97-AF65-F5344CB8AC3E}">
        <p14:creationId xmlns:p14="http://schemas.microsoft.com/office/powerpoint/2010/main" val="41268365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Existing Documents</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marL="152396" indent="0" fontAlgn="base">
              <a:buNone/>
            </a:pPr>
            <a:r>
              <a:rPr lang="en-US" b="0" i="0">
                <a:effectLst/>
                <a:latin typeface="Lato" panose="020F0502020204030203" pitchFamily="34" charset="0"/>
              </a:rPr>
              <a:t>Then we started going through the content inventory that </a:t>
            </a:r>
            <a:r>
              <a:rPr lang="en-US" b="0" i="0">
                <a:solidFill>
                  <a:srgbClr val="086996"/>
                </a:solidFill>
                <a:effectLst/>
                <a:latin typeface="Lato" panose="020F0502020204030203" pitchFamily="34" charset="0"/>
                <a:hlinkClick r:id="rId2"/>
              </a:rPr>
              <a:t>one of last year’s interns</a:t>
            </a:r>
            <a:r>
              <a:rPr lang="en-US" b="0" i="0">
                <a:effectLst/>
                <a:latin typeface="Lato" panose="020F0502020204030203" pitchFamily="34" charset="0"/>
              </a:rPr>
              <a:t> had put together and found out there were over 3,000 documents on the site. </a:t>
            </a:r>
          </a:p>
          <a:p>
            <a:pPr marL="152396" indent="0" fontAlgn="base">
              <a:buNone/>
            </a:pPr>
            <a:endParaRPr lang="en-US">
              <a:latin typeface="Lato" panose="020F0502020204030203" pitchFamily="34" charset="0"/>
            </a:endParaRPr>
          </a:p>
          <a:p>
            <a:pPr marL="152396" indent="0" fontAlgn="base">
              <a:buNone/>
            </a:pPr>
            <a:r>
              <a:rPr lang="en-US" b="0" i="0">
                <a:effectLst/>
                <a:latin typeface="Lato" panose="020F0502020204030203" pitchFamily="34" charset="0"/>
              </a:rPr>
              <a:t>That made the project seem daunting. </a:t>
            </a:r>
          </a:p>
          <a:p>
            <a:pPr marL="152396" indent="0" fontAlgn="base">
              <a:buNone/>
            </a:pPr>
            <a:endParaRPr lang="en-US">
              <a:latin typeface="Lato" panose="020F0502020204030203" pitchFamily="34" charset="0"/>
            </a:endParaRPr>
          </a:p>
          <a:p>
            <a:pPr marL="152396" indent="0" fontAlgn="base">
              <a:buNone/>
            </a:pPr>
            <a:r>
              <a:rPr lang="en-US" b="0" i="0">
                <a:effectLst/>
                <a:latin typeface="Lato" panose="020F0502020204030203" pitchFamily="34" charset="0"/>
              </a:rPr>
              <a:t>We weren’t sure we’d be able to get through all the documents in less than several years.</a:t>
            </a:r>
            <a:endParaRPr lang="en-US"/>
          </a:p>
        </p:txBody>
      </p:sp>
      <p:sp>
        <p:nvSpPr>
          <p:cNvPr id="2" name="Slide Number Placeholder 1">
            <a:extLst>
              <a:ext uri="{FF2B5EF4-FFF2-40B4-BE49-F238E27FC236}">
                <a16:creationId xmlns:a16="http://schemas.microsoft.com/office/drawing/2014/main" id="{8B5C498B-0583-4E8A-967A-3037ED7EAA8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19</a:t>
            </a:fld>
            <a:endParaRPr lang="en-US"/>
          </a:p>
        </p:txBody>
      </p:sp>
    </p:spTree>
    <p:extLst>
      <p:ext uri="{BB962C8B-B14F-4D97-AF65-F5344CB8AC3E}">
        <p14:creationId xmlns:p14="http://schemas.microsoft.com/office/powerpoint/2010/main" val="3983675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2" name="Title 1">
            <a:extLst>
              <a:ext uri="{FF2B5EF4-FFF2-40B4-BE49-F238E27FC236}">
                <a16:creationId xmlns:a16="http://schemas.microsoft.com/office/drawing/2014/main" id="{CAC4F245-51C6-4784-A4B9-5B33E7E463FB}"/>
              </a:ext>
            </a:extLst>
          </p:cNvPr>
          <p:cNvSpPr>
            <a:spLocks noGrp="1"/>
          </p:cNvSpPr>
          <p:nvPr>
            <p:ph type="title"/>
          </p:nvPr>
        </p:nvSpPr>
        <p:spPr/>
        <p:txBody>
          <a:bodyPr/>
          <a:lstStyle/>
          <a:p>
            <a:r>
              <a:rPr lang="en-US"/>
              <a:t>Who we are</a:t>
            </a:r>
          </a:p>
        </p:txBody>
      </p:sp>
      <p:sp>
        <p:nvSpPr>
          <p:cNvPr id="317" name="Google Shape;317;p50"/>
          <p:cNvSpPr txBox="1">
            <a:spLocks noGrp="1"/>
          </p:cNvSpPr>
          <p:nvPr>
            <p:ph type="body" idx="1"/>
          </p:nvPr>
        </p:nvSpPr>
        <p:spPr>
          <a:prstGeom prst="rect">
            <a:avLst/>
          </a:prstGeom>
          <a:noFill/>
          <a:ln>
            <a:noFill/>
          </a:ln>
        </p:spPr>
        <p:txBody>
          <a:bodyPr spcFirstLastPara="1" wrap="square" lIns="121900" tIns="121900" rIns="121900" bIns="121900" anchor="t" anchorCtr="0">
            <a:noAutofit/>
          </a:bodyPr>
          <a:lstStyle/>
          <a:p>
            <a:pPr marL="0" indent="0">
              <a:buClr>
                <a:schemeClr val="dk1"/>
              </a:buClr>
              <a:buSzPts val="1100"/>
              <a:buNone/>
            </a:pPr>
            <a:r>
              <a:rPr lang="en-US" sz="4267">
                <a:latin typeface="+mj-lt"/>
                <a:ea typeface="Source Sans Pro Light"/>
                <a:cs typeface="Source Sans Pro Light"/>
                <a:sym typeface="Source Sans Pro Light"/>
              </a:rPr>
              <a:t>The Office of Natural Resources Revenue collects, accounts for, and verifies natural resource and energy revenues due to states, Native Americans, and the U.S. Treasury.</a:t>
            </a:r>
            <a:endParaRPr sz="4267">
              <a:latin typeface="+mj-lt"/>
              <a:ea typeface="Source Sans Pro Light"/>
              <a:cs typeface="Source Sans Pro Light"/>
              <a:sym typeface="Source Sans Pro Light"/>
            </a:endParaRPr>
          </a:p>
        </p:txBody>
      </p:sp>
      <p:pic>
        <p:nvPicPr>
          <p:cNvPr id="318" name="Google Shape;318;p50" descr="Department of the Interior logo"/>
          <p:cNvPicPr preferRelativeResize="0"/>
          <p:nvPr/>
        </p:nvPicPr>
        <p:blipFill rotWithShape="1">
          <a:blip r:embed="rId3">
            <a:alphaModFix/>
          </a:blip>
          <a:srcRect/>
          <a:stretch/>
        </p:blipFill>
        <p:spPr>
          <a:xfrm>
            <a:off x="457200" y="5301798"/>
            <a:ext cx="893909" cy="893909"/>
          </a:xfrm>
          <a:prstGeom prst="rect">
            <a:avLst/>
          </a:prstGeom>
          <a:noFill/>
          <a:ln>
            <a:noFill/>
          </a:ln>
        </p:spPr>
      </p:pic>
      <p:pic>
        <p:nvPicPr>
          <p:cNvPr id="319" name="Google Shape;319;p50" descr="Office of Natural Resources Revenue logo"/>
          <p:cNvPicPr preferRelativeResize="0"/>
          <p:nvPr/>
        </p:nvPicPr>
        <p:blipFill>
          <a:blip r:embed="rId4">
            <a:alphaModFix/>
          </a:blip>
          <a:stretch>
            <a:fillRect/>
          </a:stretch>
        </p:blipFill>
        <p:spPr>
          <a:xfrm>
            <a:off x="1568734" y="5301807"/>
            <a:ext cx="893900" cy="893900"/>
          </a:xfrm>
          <a:prstGeom prst="rect">
            <a:avLst/>
          </a:prstGeom>
          <a:noFill/>
          <a:ln>
            <a:noFill/>
          </a:ln>
        </p:spPr>
      </p:pic>
      <p:sp>
        <p:nvSpPr>
          <p:cNvPr id="3" name="Slide Number Placeholder 2">
            <a:extLst>
              <a:ext uri="{FF2B5EF4-FFF2-40B4-BE49-F238E27FC236}">
                <a16:creationId xmlns:a16="http://schemas.microsoft.com/office/drawing/2014/main" id="{8C505E76-8F58-4083-9167-FB0243B5B5E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Existing Documents: Phase 0</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fontAlgn="base"/>
            <a:r>
              <a:rPr lang="en-US"/>
              <a:t>Open Data, Design, and Development categorized and prioritized the documents and provided the document schedule to leadership.</a:t>
            </a:r>
          </a:p>
          <a:p>
            <a:pPr fontAlgn="base"/>
            <a:r>
              <a:rPr lang="en-US"/>
              <a:t>We included all documents, no matter how old. </a:t>
            </a:r>
          </a:p>
          <a:p>
            <a:pPr>
              <a:lnSpc>
                <a:spcPct val="114999"/>
              </a:lnSpc>
            </a:pPr>
            <a:r>
              <a:rPr lang="en-US"/>
              <a:t>Program managers determined who needed to take training and would be responsible for correcting the documents.  </a:t>
            </a:r>
          </a:p>
          <a:p>
            <a:pPr fontAlgn="base"/>
            <a:r>
              <a:rPr lang="en-US"/>
              <a:t>All document owners took the training to learn how to create accessible documents. </a:t>
            </a:r>
          </a:p>
        </p:txBody>
      </p:sp>
      <p:sp>
        <p:nvSpPr>
          <p:cNvPr id="2" name="Slide Number Placeholder 1">
            <a:extLst>
              <a:ext uri="{FF2B5EF4-FFF2-40B4-BE49-F238E27FC236}">
                <a16:creationId xmlns:a16="http://schemas.microsoft.com/office/drawing/2014/main" id="{3EF8FC47-E22B-47EC-8771-467D2F89928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spTree>
    <p:extLst>
      <p:ext uri="{BB962C8B-B14F-4D97-AF65-F5344CB8AC3E}">
        <p14:creationId xmlns:p14="http://schemas.microsoft.com/office/powerpoint/2010/main" val="9530344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Analytics</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marL="152396" indent="0" fontAlgn="base">
              <a:buNone/>
            </a:pPr>
            <a:r>
              <a:rPr lang="en-US" b="0" i="0">
                <a:effectLst/>
                <a:latin typeface="Lato" panose="020F0502020204030203" pitchFamily="34" charset="0"/>
              </a:rPr>
              <a:t>To start making sense of the pile of documents, we looked at our site’s analytics to rank the documents by usage. </a:t>
            </a:r>
            <a:endParaRPr lang="en-US">
              <a:latin typeface="Lato" panose="020F0502020204030203" pitchFamily="34" charset="0"/>
            </a:endParaRPr>
          </a:p>
          <a:p>
            <a:pPr marL="152396" indent="0" fontAlgn="base">
              <a:buNone/>
            </a:pPr>
            <a:endParaRPr lang="en-US" b="0" i="0">
              <a:effectLst/>
              <a:latin typeface="Lato" panose="020F0502020204030203" pitchFamily="34" charset="0"/>
            </a:endParaRPr>
          </a:p>
          <a:p>
            <a:pPr marL="152396" indent="0" fontAlgn="base">
              <a:buNone/>
            </a:pPr>
            <a:r>
              <a:rPr lang="en-US" b="0" i="0">
                <a:effectLst/>
                <a:latin typeface="Lato" panose="020F0502020204030203" pitchFamily="34" charset="0"/>
              </a:rPr>
              <a:t>We knew we should fix the most used documents first. </a:t>
            </a:r>
          </a:p>
          <a:p>
            <a:pPr marL="152396" indent="0" fontAlgn="base">
              <a:buNone/>
            </a:pPr>
            <a:endParaRPr lang="en-US">
              <a:latin typeface="Lato" panose="020F0502020204030203" pitchFamily="34" charset="0"/>
            </a:endParaRPr>
          </a:p>
          <a:p>
            <a:pPr marL="152396" indent="0" fontAlgn="base">
              <a:buNone/>
            </a:pPr>
            <a:r>
              <a:rPr lang="en-US" b="0" i="0">
                <a:effectLst/>
                <a:latin typeface="Lato" panose="020F0502020204030203" pitchFamily="34" charset="0"/>
              </a:rPr>
              <a:t>We also found more documents that weren’t in the content inventory. </a:t>
            </a:r>
          </a:p>
        </p:txBody>
      </p:sp>
      <p:sp>
        <p:nvSpPr>
          <p:cNvPr id="2" name="Slide Number Placeholder 1">
            <a:extLst>
              <a:ext uri="{FF2B5EF4-FFF2-40B4-BE49-F238E27FC236}">
                <a16:creationId xmlns:a16="http://schemas.microsoft.com/office/drawing/2014/main" id="{29673613-63C8-400D-99B3-C18E2B70B0D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21</a:t>
            </a:fld>
            <a:endParaRPr lang="en-US"/>
          </a:p>
        </p:txBody>
      </p:sp>
    </p:spTree>
    <p:extLst>
      <p:ext uri="{BB962C8B-B14F-4D97-AF65-F5344CB8AC3E}">
        <p14:creationId xmlns:p14="http://schemas.microsoft.com/office/powerpoint/2010/main" val="4197329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Project plan</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marL="152396" indent="0" fontAlgn="base">
              <a:buNone/>
            </a:pPr>
            <a:r>
              <a:rPr lang="en-US" b="0" i="0">
                <a:effectLst/>
                <a:latin typeface="Lato" panose="020F0502020204030203" pitchFamily="34" charset="0"/>
              </a:rPr>
              <a:t>We put together a project plan that broke down the project into three phases.</a:t>
            </a:r>
          </a:p>
          <a:p>
            <a:pPr marL="152396" indent="0" fontAlgn="base">
              <a:buNone/>
            </a:pPr>
            <a:endParaRPr lang="en-US" b="0" i="0">
              <a:effectLst/>
              <a:latin typeface="Lato" panose="020F0502020204030203" pitchFamily="34" charset="0"/>
            </a:endParaRPr>
          </a:p>
          <a:p>
            <a:pPr marL="152396" indent="0" fontAlgn="base">
              <a:buNone/>
            </a:pPr>
            <a:r>
              <a:rPr lang="en-US" b="0" i="0">
                <a:effectLst/>
                <a:latin typeface="Lato" panose="020F0502020204030203" pitchFamily="34" charset="0"/>
              </a:rPr>
              <a:t>We emphasized that documents should be corrected by the owner since they are the subject matter experts of their own documents, and accessibility is everyone’s responsibility. </a:t>
            </a:r>
            <a:endParaRPr lang="en-US"/>
          </a:p>
        </p:txBody>
      </p:sp>
      <p:sp>
        <p:nvSpPr>
          <p:cNvPr id="2" name="Slide Number Placeholder 1">
            <a:extLst>
              <a:ext uri="{FF2B5EF4-FFF2-40B4-BE49-F238E27FC236}">
                <a16:creationId xmlns:a16="http://schemas.microsoft.com/office/drawing/2014/main" id="{9004230F-1348-46E7-BA09-DBD3C8E05A8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spTree>
    <p:extLst>
      <p:ext uri="{BB962C8B-B14F-4D97-AF65-F5344CB8AC3E}">
        <p14:creationId xmlns:p14="http://schemas.microsoft.com/office/powerpoint/2010/main" val="715640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Tracking spreadsheet</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a:xfrm>
            <a:off x="457200" y="1371600"/>
            <a:ext cx="11491546" cy="4937760"/>
          </a:xfrm>
        </p:spPr>
        <p:txBody>
          <a:bodyPr/>
          <a:lstStyle/>
          <a:p>
            <a:pPr algn="l"/>
            <a:r>
              <a:rPr lang="en-US" b="0" i="0">
                <a:effectLst/>
                <a:latin typeface="Lato" panose="020F0502020204030203" pitchFamily="34" charset="0"/>
              </a:rPr>
              <a:t>Throughout all three phases, we’ve been keeping track of the documents in a spreadsheet that tracks the current status of each document, which phase it’s in, who owns it, a link to the accessibility report, and who on our team checked the report. </a:t>
            </a:r>
          </a:p>
          <a:p>
            <a:pPr algn="l"/>
            <a:r>
              <a:rPr lang="en-US" b="0" i="0">
                <a:effectLst/>
                <a:latin typeface="Lato" panose="020F0502020204030203" pitchFamily="34" charset="0"/>
              </a:rPr>
              <a:t>We’ve also cross-referenced this list with our content inventory to make sure we know where each document lives on the site when we update or remove it.</a:t>
            </a:r>
            <a:br>
              <a:rPr lang="en-US"/>
            </a:br>
            <a:br>
              <a:rPr lang="en-US"/>
            </a:br>
            <a:br>
              <a:rPr lang="en-US"/>
            </a:br>
            <a:br>
              <a:rPr lang="en-US"/>
            </a:br>
            <a:br>
              <a:rPr lang="en-US"/>
            </a:br>
            <a:endParaRPr lang="en-US"/>
          </a:p>
        </p:txBody>
      </p:sp>
      <p:sp>
        <p:nvSpPr>
          <p:cNvPr id="2" name="Slide Number Placeholder 1">
            <a:extLst>
              <a:ext uri="{FF2B5EF4-FFF2-40B4-BE49-F238E27FC236}">
                <a16:creationId xmlns:a16="http://schemas.microsoft.com/office/drawing/2014/main" id="{9AB7623F-48CD-4467-8D0B-13A25370E17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spTree>
    <p:extLst>
      <p:ext uri="{BB962C8B-B14F-4D97-AF65-F5344CB8AC3E}">
        <p14:creationId xmlns:p14="http://schemas.microsoft.com/office/powerpoint/2010/main" val="3288169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Tracking spreadsheet (visual)</a:t>
            </a:r>
          </a:p>
        </p:txBody>
      </p:sp>
      <p:pic>
        <p:nvPicPr>
          <p:cNvPr id="6" name="Picture 5" descr="We keep track of the documents that need remediation in a spreadsheet that tracks the current status of each document, which phase it’s in, who owns it, a link to the accessibility report, and who on our team checked the report. This image is a visual example of the document tracking Excel spreadsheet. &#10;">
            <a:extLst>
              <a:ext uri="{FF2B5EF4-FFF2-40B4-BE49-F238E27FC236}">
                <a16:creationId xmlns:a16="http://schemas.microsoft.com/office/drawing/2014/main" id="{07F644AF-2F49-43DF-B0FA-6A477F2EF139}"/>
              </a:ext>
            </a:extLst>
          </p:cNvPr>
          <p:cNvPicPr>
            <a:picLocks noChangeAspect="1"/>
          </p:cNvPicPr>
          <p:nvPr/>
        </p:nvPicPr>
        <p:blipFill>
          <a:blip r:embed="rId2"/>
          <a:stretch>
            <a:fillRect/>
          </a:stretch>
        </p:blipFill>
        <p:spPr>
          <a:xfrm>
            <a:off x="0" y="1684894"/>
            <a:ext cx="12192000" cy="4086087"/>
          </a:xfrm>
          <a:prstGeom prst="rect">
            <a:avLst/>
          </a:prstGeom>
        </p:spPr>
      </p:pic>
      <p:sp>
        <p:nvSpPr>
          <p:cNvPr id="2" name="Slide Number Placeholder 1">
            <a:extLst>
              <a:ext uri="{FF2B5EF4-FFF2-40B4-BE49-F238E27FC236}">
                <a16:creationId xmlns:a16="http://schemas.microsoft.com/office/drawing/2014/main" id="{9AB7623F-48CD-4467-8D0B-13A25370E17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spTree>
    <p:extLst>
      <p:ext uri="{BB962C8B-B14F-4D97-AF65-F5344CB8AC3E}">
        <p14:creationId xmlns:p14="http://schemas.microsoft.com/office/powerpoint/2010/main" val="34145346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Phases</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marL="152396" indent="0" fontAlgn="base">
              <a:buNone/>
            </a:pPr>
            <a:r>
              <a:rPr lang="en-US" b="1" i="0">
                <a:effectLst/>
                <a:latin typeface="Lato" panose="020F0502020204030203" pitchFamily="34" charset="0"/>
              </a:rPr>
              <a:t>Phase 1</a:t>
            </a:r>
            <a:endParaRPr lang="en-US" b="1">
              <a:latin typeface="Lato" panose="020F0502020204030203" pitchFamily="34" charset="0"/>
            </a:endParaRPr>
          </a:p>
          <a:p>
            <a:pPr marL="152396" indent="0" fontAlgn="base">
              <a:buNone/>
            </a:pPr>
            <a:r>
              <a:rPr lang="en-US" b="0" i="0">
                <a:effectLst/>
                <a:latin typeface="Lato" panose="020F0502020204030203" pitchFamily="34" charset="0"/>
              </a:rPr>
              <a:t>Top 100 most downloaded documents (70% of downloads).</a:t>
            </a:r>
          </a:p>
        </p:txBody>
      </p:sp>
      <p:sp>
        <p:nvSpPr>
          <p:cNvPr id="2" name="Text Placeholder 1">
            <a:extLst>
              <a:ext uri="{FF2B5EF4-FFF2-40B4-BE49-F238E27FC236}">
                <a16:creationId xmlns:a16="http://schemas.microsoft.com/office/drawing/2014/main" id="{F1537922-D769-4DCF-A2AF-D9E9BC4419E7}"/>
              </a:ext>
            </a:extLst>
          </p:cNvPr>
          <p:cNvSpPr>
            <a:spLocks noGrp="1"/>
          </p:cNvSpPr>
          <p:nvPr>
            <p:ph type="body" idx="2"/>
          </p:nvPr>
        </p:nvSpPr>
        <p:spPr/>
        <p:txBody>
          <a:bodyPr/>
          <a:lstStyle/>
          <a:p>
            <a:pPr marL="50800" indent="0">
              <a:buNone/>
            </a:pPr>
            <a:r>
              <a:rPr lang="en-US" b="1">
                <a:latin typeface="Lato" panose="020F0502020204030203" pitchFamily="34" charset="0"/>
              </a:rPr>
              <a:t>Phase 2</a:t>
            </a:r>
          </a:p>
          <a:p>
            <a:pPr marL="50800" indent="0">
              <a:buNone/>
            </a:pPr>
            <a:r>
              <a:rPr lang="en-US">
                <a:latin typeface="Lato" panose="020F0502020204030203" pitchFamily="34" charset="0"/>
              </a:rPr>
              <a:t>Next 100 most downloaded documents (14% of downloads).</a:t>
            </a:r>
          </a:p>
          <a:p>
            <a:endParaRPr lang="en-US"/>
          </a:p>
        </p:txBody>
      </p:sp>
      <p:sp>
        <p:nvSpPr>
          <p:cNvPr id="5" name="Text Placeholder 4">
            <a:extLst>
              <a:ext uri="{FF2B5EF4-FFF2-40B4-BE49-F238E27FC236}">
                <a16:creationId xmlns:a16="http://schemas.microsoft.com/office/drawing/2014/main" id="{A3D8E77F-55DF-4954-ABFE-4A0C28A0E6F6}"/>
              </a:ext>
            </a:extLst>
          </p:cNvPr>
          <p:cNvSpPr>
            <a:spLocks noGrp="1"/>
          </p:cNvSpPr>
          <p:nvPr>
            <p:ph type="body" idx="3"/>
          </p:nvPr>
        </p:nvSpPr>
        <p:spPr/>
        <p:txBody>
          <a:bodyPr/>
          <a:lstStyle/>
          <a:p>
            <a:pPr marL="50800" indent="0">
              <a:buNone/>
            </a:pPr>
            <a:r>
              <a:rPr lang="en-US" b="1">
                <a:latin typeface="Lato" panose="020F0502020204030203" pitchFamily="34" charset="0"/>
              </a:rPr>
              <a:t>Phase 3</a:t>
            </a:r>
          </a:p>
          <a:p>
            <a:pPr marL="50800" indent="0">
              <a:buNone/>
            </a:pPr>
            <a:r>
              <a:rPr lang="en-US">
                <a:latin typeface="Lato" panose="020F0502020204030203" pitchFamily="34" charset="0"/>
              </a:rPr>
              <a:t>Remainder of about 3,000 documents (16% of downloads).</a:t>
            </a:r>
            <a:endParaRPr lang="en-US"/>
          </a:p>
          <a:p>
            <a:pPr marL="50800" indent="0">
              <a:buNone/>
            </a:pPr>
            <a:endParaRPr lang="en-US"/>
          </a:p>
        </p:txBody>
      </p:sp>
      <p:sp>
        <p:nvSpPr>
          <p:cNvPr id="6" name="Slide Number Placeholder 5">
            <a:extLst>
              <a:ext uri="{FF2B5EF4-FFF2-40B4-BE49-F238E27FC236}">
                <a16:creationId xmlns:a16="http://schemas.microsoft.com/office/drawing/2014/main" id="{4C83AD06-1B14-44B6-BFC3-E474114C7E6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25</a:t>
            </a:fld>
            <a:endParaRPr lang="en-US"/>
          </a:p>
        </p:txBody>
      </p:sp>
    </p:spTree>
    <p:extLst>
      <p:ext uri="{BB962C8B-B14F-4D97-AF65-F5344CB8AC3E}">
        <p14:creationId xmlns:p14="http://schemas.microsoft.com/office/powerpoint/2010/main" val="17827550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457200" y="317405"/>
            <a:ext cx="10515600" cy="457200"/>
          </a:xfrm>
        </p:spPr>
        <p:txBody>
          <a:bodyPr spcFirstLastPara="1" wrap="square" lIns="121900" tIns="121900" rIns="121900" bIns="121900" anchor="t" anchorCtr="0">
            <a:noAutofit/>
          </a:bodyPr>
          <a:lstStyle/>
          <a:p>
            <a:r>
              <a:rPr lang="en-US">
                <a:sym typeface="Merriweather"/>
              </a:rPr>
              <a:t>Section 508 compliance documents by phase</a:t>
            </a:r>
          </a:p>
        </p:txBody>
      </p:sp>
      <p:graphicFrame>
        <p:nvGraphicFramePr>
          <p:cNvPr id="5" name="Chart 4" descr="Bar chart of documents by phase.  Phase 1 has 99 documents, phase 2 has 101 documents, and phase 3 has 3,185 documents.">
            <a:extLst>
              <a:ext uri="{FF2B5EF4-FFF2-40B4-BE49-F238E27FC236}">
                <a16:creationId xmlns:a16="http://schemas.microsoft.com/office/drawing/2014/main" id="{790BDDFA-5B60-4991-91BC-06747404225B}"/>
              </a:ext>
            </a:extLst>
          </p:cNvPr>
          <p:cNvGraphicFramePr>
            <a:graphicFrameLocks/>
          </p:cNvGraphicFramePr>
          <p:nvPr>
            <p:extLst>
              <p:ext uri="{D42A27DB-BD31-4B8C-83A1-F6EECF244321}">
                <p14:modId xmlns:p14="http://schemas.microsoft.com/office/powerpoint/2010/main" val="660931631"/>
              </p:ext>
            </p:extLst>
          </p:nvPr>
        </p:nvGraphicFramePr>
        <p:xfrm>
          <a:off x="235670" y="1319212"/>
          <a:ext cx="4986779" cy="421957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descr="Bar chart with downloads by phase.  Phase 1 has 63,540 downloads (70%), phase 2 has 12,875 downloads (14%), and phase 3 has 14,516 downloads (16%).">
            <a:extLst>
              <a:ext uri="{FF2B5EF4-FFF2-40B4-BE49-F238E27FC236}">
                <a16:creationId xmlns:a16="http://schemas.microsoft.com/office/drawing/2014/main" id="{D5B457F2-99B1-43F3-8A28-DE3DBFCA382A}"/>
              </a:ext>
            </a:extLst>
          </p:cNvPr>
          <p:cNvGraphicFramePr>
            <a:graphicFrameLocks/>
          </p:cNvGraphicFramePr>
          <p:nvPr>
            <p:extLst>
              <p:ext uri="{D42A27DB-BD31-4B8C-83A1-F6EECF244321}">
                <p14:modId xmlns:p14="http://schemas.microsoft.com/office/powerpoint/2010/main" val="1376563362"/>
              </p:ext>
            </p:extLst>
          </p:nvPr>
        </p:nvGraphicFramePr>
        <p:xfrm>
          <a:off x="5740924" y="1319211"/>
          <a:ext cx="5718927" cy="4219575"/>
        </p:xfrm>
        <a:graphic>
          <a:graphicData uri="http://schemas.openxmlformats.org/drawingml/2006/chart">
            <c:chart xmlns:c="http://schemas.openxmlformats.org/drawingml/2006/chart" xmlns:r="http://schemas.openxmlformats.org/officeDocument/2006/relationships" r:id="rId4"/>
          </a:graphicData>
        </a:graphic>
      </p:graphicFrame>
      <p:sp>
        <p:nvSpPr>
          <p:cNvPr id="2" name="Slide Number Placeholder 1">
            <a:extLst>
              <a:ext uri="{FF2B5EF4-FFF2-40B4-BE49-F238E27FC236}">
                <a16:creationId xmlns:a16="http://schemas.microsoft.com/office/drawing/2014/main" id="{7A60DA4B-0C56-4D1F-8D67-C23A6880E47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26</a:t>
            </a:fld>
            <a:endParaRPr lang="en-US"/>
          </a:p>
        </p:txBody>
      </p:sp>
    </p:spTree>
    <p:extLst>
      <p:ext uri="{BB962C8B-B14F-4D97-AF65-F5344CB8AC3E}">
        <p14:creationId xmlns:p14="http://schemas.microsoft.com/office/powerpoint/2010/main" val="22723661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Existing Documents: Phase 1</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marL="152396" indent="0" fontAlgn="base">
              <a:buNone/>
            </a:pPr>
            <a:r>
              <a:rPr lang="en-US" b="0" i="0">
                <a:effectLst/>
                <a:latin typeface="Lato" panose="020F0502020204030203" pitchFamily="34" charset="0"/>
              </a:rPr>
              <a:t>We were happy to learn that 70% of downloads over the course of a year were of the top 100 documents. We split those first 100 documents off as phase 1.</a:t>
            </a:r>
          </a:p>
        </p:txBody>
      </p:sp>
      <p:sp>
        <p:nvSpPr>
          <p:cNvPr id="2" name="Slide Number Placeholder 1">
            <a:extLst>
              <a:ext uri="{FF2B5EF4-FFF2-40B4-BE49-F238E27FC236}">
                <a16:creationId xmlns:a16="http://schemas.microsoft.com/office/drawing/2014/main" id="{4DCBC646-3D67-4AED-A0F6-CAD32A6BDCE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27</a:t>
            </a:fld>
            <a:endParaRPr lang="en-US"/>
          </a:p>
        </p:txBody>
      </p:sp>
    </p:spTree>
    <p:extLst>
      <p:ext uri="{BB962C8B-B14F-4D97-AF65-F5344CB8AC3E}">
        <p14:creationId xmlns:p14="http://schemas.microsoft.com/office/powerpoint/2010/main" val="42328569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D6A2B4A-F5E4-41C7-A541-2F9B089E7F0D}"/>
              </a:ext>
            </a:extLst>
          </p:cNvPr>
          <p:cNvSpPr>
            <a:spLocks noGrp="1"/>
          </p:cNvSpPr>
          <p:nvPr>
            <p:ph type="title"/>
          </p:nvPr>
        </p:nvSpPr>
        <p:spPr/>
        <p:txBody>
          <a:bodyPr/>
          <a:lstStyle/>
          <a:p>
            <a:r>
              <a:rPr lang="en-US"/>
              <a:t>Phase 1 documents by team</a:t>
            </a:r>
          </a:p>
        </p:txBody>
      </p:sp>
      <p:graphicFrame>
        <p:nvGraphicFramePr>
          <p:cNvPr id="18" name="Table 17" descr="Table showing number of phase 1 documents by team.">
            <a:extLst>
              <a:ext uri="{FF2B5EF4-FFF2-40B4-BE49-F238E27FC236}">
                <a16:creationId xmlns:a16="http://schemas.microsoft.com/office/drawing/2014/main" id="{0B2D03D1-C78D-4893-9367-38ACD419CCAA}"/>
              </a:ext>
            </a:extLst>
          </p:cNvPr>
          <p:cNvGraphicFramePr>
            <a:graphicFrameLocks noGrp="1"/>
          </p:cNvGraphicFramePr>
          <p:nvPr>
            <p:extLst>
              <p:ext uri="{D42A27DB-BD31-4B8C-83A1-F6EECF244321}">
                <p14:modId xmlns:p14="http://schemas.microsoft.com/office/powerpoint/2010/main" val="518374627"/>
              </p:ext>
            </p:extLst>
          </p:nvPr>
        </p:nvGraphicFramePr>
        <p:xfrm>
          <a:off x="2064726" y="1421772"/>
          <a:ext cx="8062547" cy="4758776"/>
        </p:xfrm>
        <a:graphic>
          <a:graphicData uri="http://schemas.openxmlformats.org/drawingml/2006/table">
            <a:tbl>
              <a:tblPr firstRow="1" bandRow="1">
                <a:tableStyleId>{5FD0F851-EC5A-4D38-B0AD-8093EC10F338}</a:tableStyleId>
              </a:tblPr>
              <a:tblGrid>
                <a:gridCol w="5460024">
                  <a:extLst>
                    <a:ext uri="{9D8B030D-6E8A-4147-A177-3AD203B41FA5}">
                      <a16:colId xmlns:a16="http://schemas.microsoft.com/office/drawing/2014/main" val="3562180193"/>
                    </a:ext>
                  </a:extLst>
                </a:gridCol>
                <a:gridCol w="1556239">
                  <a:extLst>
                    <a:ext uri="{9D8B030D-6E8A-4147-A177-3AD203B41FA5}">
                      <a16:colId xmlns:a16="http://schemas.microsoft.com/office/drawing/2014/main" val="3162834573"/>
                    </a:ext>
                  </a:extLst>
                </a:gridCol>
                <a:gridCol w="1046284">
                  <a:extLst>
                    <a:ext uri="{9D8B030D-6E8A-4147-A177-3AD203B41FA5}">
                      <a16:colId xmlns:a16="http://schemas.microsoft.com/office/drawing/2014/main" val="3447121026"/>
                    </a:ext>
                  </a:extLst>
                </a:gridCol>
              </a:tblGrid>
              <a:tr h="363509">
                <a:tc>
                  <a:txBody>
                    <a:bodyPr/>
                    <a:lstStyle/>
                    <a:p>
                      <a:pPr algn="l" fontAlgn="b"/>
                      <a:r>
                        <a:rPr lang="en-US" sz="2000" u="none" strike="noStrike">
                          <a:effectLst/>
                        </a:rPr>
                        <a:t>Team</a:t>
                      </a:r>
                      <a:endParaRPr lang="en-US" sz="2000" b="0" i="0" u="none" strike="noStrike">
                        <a:solidFill>
                          <a:srgbClr val="FFFFFF"/>
                        </a:solidFill>
                        <a:effectLst/>
                        <a:latin typeface="Calibri" panose="020F0502020204030204" pitchFamily="34" charset="0"/>
                      </a:endParaRPr>
                    </a:p>
                  </a:txBody>
                  <a:tcPr marL="45720" marR="45720" anchor="ctr"/>
                </a:tc>
                <a:tc>
                  <a:txBody>
                    <a:bodyPr/>
                    <a:lstStyle/>
                    <a:p>
                      <a:pPr algn="l" fontAlgn="b"/>
                      <a:r>
                        <a:rPr lang="en-US" sz="2000" u="none" strike="noStrike">
                          <a:effectLst/>
                        </a:rPr>
                        <a:t>Documents</a:t>
                      </a:r>
                      <a:endParaRPr lang="en-US" sz="2000" b="0" i="0" u="none" strike="noStrike">
                        <a:solidFill>
                          <a:srgbClr val="FFFFFF"/>
                        </a:solidFill>
                        <a:effectLst/>
                        <a:latin typeface="Calibri" panose="020F0502020204030204" pitchFamily="34" charset="0"/>
                      </a:endParaRPr>
                    </a:p>
                  </a:txBody>
                  <a:tcPr marL="45720" marR="45720" anchor="ctr"/>
                </a:tc>
                <a:tc>
                  <a:txBody>
                    <a:bodyPr/>
                    <a:lstStyle/>
                    <a:p>
                      <a:pPr algn="r" fontAlgn="b"/>
                      <a:r>
                        <a:rPr lang="en-US" sz="2000" b="1" i="0" u="none" strike="noStrike">
                          <a:effectLst/>
                          <a:latin typeface="Calibri" panose="020F0502020204030204" pitchFamily="34" charset="0"/>
                        </a:rPr>
                        <a:t>Percent</a:t>
                      </a:r>
                    </a:p>
                  </a:txBody>
                  <a:tcPr marL="0" marR="0" marT="0" marB="0" anchor="ctr"/>
                </a:tc>
                <a:extLst>
                  <a:ext uri="{0D108BD9-81ED-4DB2-BD59-A6C34878D82A}">
                    <a16:rowId xmlns:a16="http://schemas.microsoft.com/office/drawing/2014/main" val="1921142089"/>
                  </a:ext>
                </a:extLst>
              </a:tr>
              <a:tr h="400136">
                <a:tc>
                  <a:txBody>
                    <a:bodyPr/>
                    <a:lstStyle/>
                    <a:p>
                      <a:pPr algn="l" fontAlgn="b"/>
                      <a:r>
                        <a:rPr lang="en-US" sz="2000" u="none" strike="noStrike">
                          <a:effectLst/>
                        </a:rPr>
                        <a:t>Reference &amp; Reporting Management (RRM)</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u="none" strike="noStrike">
                          <a:effectLst/>
                        </a:rPr>
                        <a:t>67</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b="0" i="0" u="none" strike="noStrike">
                          <a:effectLst/>
                          <a:latin typeface="+mj-lt"/>
                        </a:rPr>
                        <a:t>68%</a:t>
                      </a:r>
                    </a:p>
                  </a:txBody>
                  <a:tcPr marL="0" marR="0" marT="0" marB="0" anchor="ctr"/>
                </a:tc>
                <a:extLst>
                  <a:ext uri="{0D108BD9-81ED-4DB2-BD59-A6C34878D82A}">
                    <a16:rowId xmlns:a16="http://schemas.microsoft.com/office/drawing/2014/main" val="3977937649"/>
                  </a:ext>
                </a:extLst>
              </a:tr>
              <a:tr h="363509">
                <a:tc>
                  <a:txBody>
                    <a:bodyPr/>
                    <a:lstStyle/>
                    <a:p>
                      <a:pPr algn="l" fontAlgn="b"/>
                      <a:r>
                        <a:rPr lang="en-US" sz="2000" u="none" strike="noStrike">
                          <a:effectLst/>
                        </a:rPr>
                        <a:t>Royalty Valuation (RV)</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u="none" strike="noStrike">
                          <a:effectLst/>
                        </a:rPr>
                        <a:t>9</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b="0" i="0" u="none" strike="noStrike">
                          <a:effectLst/>
                          <a:latin typeface="+mj-lt"/>
                        </a:rPr>
                        <a:t>9%</a:t>
                      </a:r>
                    </a:p>
                  </a:txBody>
                  <a:tcPr marL="0" marR="0" marT="0" marB="0" anchor="ctr"/>
                </a:tc>
                <a:extLst>
                  <a:ext uri="{0D108BD9-81ED-4DB2-BD59-A6C34878D82A}">
                    <a16:rowId xmlns:a16="http://schemas.microsoft.com/office/drawing/2014/main" val="3304325954"/>
                  </a:ext>
                </a:extLst>
              </a:tr>
              <a:tr h="363509">
                <a:tc>
                  <a:txBody>
                    <a:bodyPr/>
                    <a:lstStyle/>
                    <a:p>
                      <a:pPr algn="l" fontAlgn="b"/>
                      <a:r>
                        <a:rPr lang="en-US" sz="2000" u="none" strike="noStrike">
                          <a:effectLst/>
                        </a:rPr>
                        <a:t>Financial Management</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u="none" strike="noStrike">
                          <a:effectLst/>
                        </a:rPr>
                        <a:t>8</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b="0" i="0" u="none" strike="noStrike">
                          <a:effectLst/>
                          <a:latin typeface="+mj-lt"/>
                        </a:rPr>
                        <a:t>8%</a:t>
                      </a:r>
                    </a:p>
                  </a:txBody>
                  <a:tcPr marL="0" marR="0" marT="0" marB="0" anchor="ctr"/>
                </a:tc>
                <a:extLst>
                  <a:ext uri="{0D108BD9-81ED-4DB2-BD59-A6C34878D82A}">
                    <a16:rowId xmlns:a16="http://schemas.microsoft.com/office/drawing/2014/main" val="2502535492"/>
                  </a:ext>
                </a:extLst>
              </a:tr>
              <a:tr h="363509">
                <a:tc>
                  <a:txBody>
                    <a:bodyPr/>
                    <a:lstStyle/>
                    <a:p>
                      <a:pPr algn="l" fontAlgn="b"/>
                      <a:r>
                        <a:rPr lang="en-US" sz="2000" u="none" strike="noStrike">
                          <a:effectLst/>
                        </a:rPr>
                        <a:t>Chief of Staff</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u="none" strike="noStrike">
                          <a:effectLst/>
                        </a:rPr>
                        <a:t>4</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b="0" i="0" u="none" strike="noStrike">
                          <a:effectLst/>
                          <a:latin typeface="+mj-lt"/>
                        </a:rPr>
                        <a:t>4%</a:t>
                      </a:r>
                    </a:p>
                  </a:txBody>
                  <a:tcPr marL="0" marR="0" marT="0" marB="0" anchor="ctr"/>
                </a:tc>
                <a:extLst>
                  <a:ext uri="{0D108BD9-81ED-4DB2-BD59-A6C34878D82A}">
                    <a16:rowId xmlns:a16="http://schemas.microsoft.com/office/drawing/2014/main" val="3260269882"/>
                  </a:ext>
                </a:extLst>
              </a:tr>
              <a:tr h="363509">
                <a:tc>
                  <a:txBody>
                    <a:bodyPr/>
                    <a:lstStyle/>
                    <a:p>
                      <a:pPr algn="l" fontAlgn="b"/>
                      <a:r>
                        <a:rPr lang="en-US" sz="2000" u="none" strike="noStrike">
                          <a:effectLst/>
                        </a:rPr>
                        <a:t>Office of the Deputy Director</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u="none" strike="noStrike">
                          <a:effectLst/>
                        </a:rPr>
                        <a:t>2</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b="0" i="0" u="none" strike="noStrike">
                          <a:effectLst/>
                          <a:latin typeface="+mj-lt"/>
                        </a:rPr>
                        <a:t>2%</a:t>
                      </a:r>
                    </a:p>
                  </a:txBody>
                  <a:tcPr marL="0" marR="0" marT="0" marB="0" anchor="ctr"/>
                </a:tc>
                <a:extLst>
                  <a:ext uri="{0D108BD9-81ED-4DB2-BD59-A6C34878D82A}">
                    <a16:rowId xmlns:a16="http://schemas.microsoft.com/office/drawing/2014/main" val="3672417115"/>
                  </a:ext>
                </a:extLst>
              </a:tr>
              <a:tr h="363509">
                <a:tc>
                  <a:txBody>
                    <a:bodyPr/>
                    <a:lstStyle/>
                    <a:p>
                      <a:pPr algn="l" fontAlgn="b"/>
                      <a:r>
                        <a:rPr lang="en-US" sz="2000" u="none" strike="noStrike">
                          <a:effectLst/>
                        </a:rPr>
                        <a:t>Appeals &amp; Regulations</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u="none" strike="noStrike">
                          <a:effectLst/>
                        </a:rPr>
                        <a:t>2</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b="0" i="0" u="none" strike="noStrike">
                          <a:effectLst/>
                          <a:latin typeface="+mj-lt"/>
                        </a:rPr>
                        <a:t>2%</a:t>
                      </a:r>
                    </a:p>
                  </a:txBody>
                  <a:tcPr marL="0" marR="0" marT="0" marB="0" anchor="ctr"/>
                </a:tc>
                <a:extLst>
                  <a:ext uri="{0D108BD9-81ED-4DB2-BD59-A6C34878D82A}">
                    <a16:rowId xmlns:a16="http://schemas.microsoft.com/office/drawing/2014/main" val="3536435041"/>
                  </a:ext>
                </a:extLst>
              </a:tr>
              <a:tr h="363509">
                <a:tc>
                  <a:txBody>
                    <a:bodyPr/>
                    <a:lstStyle/>
                    <a:p>
                      <a:pPr algn="l" fontAlgn="b"/>
                      <a:r>
                        <a:rPr lang="en-US" sz="2000" u="none" strike="noStrike">
                          <a:effectLst/>
                        </a:rPr>
                        <a:t>Indian Trust, Outreach &amp; Coordination (ITOC)</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u="none" strike="noStrike">
                          <a:effectLst/>
                        </a:rPr>
                        <a:t>2</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b="0" i="0" u="none" strike="noStrike">
                          <a:effectLst/>
                          <a:latin typeface="+mj-lt"/>
                        </a:rPr>
                        <a:t>2%</a:t>
                      </a:r>
                    </a:p>
                  </a:txBody>
                  <a:tcPr marL="0" marR="0" marT="0" marB="0" anchor="ctr"/>
                </a:tc>
                <a:extLst>
                  <a:ext uri="{0D108BD9-81ED-4DB2-BD59-A6C34878D82A}">
                    <a16:rowId xmlns:a16="http://schemas.microsoft.com/office/drawing/2014/main" val="66793117"/>
                  </a:ext>
                </a:extLst>
              </a:tr>
              <a:tr h="363509">
                <a:tc>
                  <a:txBody>
                    <a:bodyPr/>
                    <a:lstStyle/>
                    <a:p>
                      <a:pPr algn="l" fontAlgn="b"/>
                      <a:r>
                        <a:rPr lang="en-US" sz="2000" u="none" strike="noStrike">
                          <a:effectLst/>
                        </a:rPr>
                        <a:t>Analytics &amp; Risk Management</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u="none" strike="noStrike">
                          <a:effectLst/>
                        </a:rPr>
                        <a:t>2</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b="0" i="0" u="none" strike="noStrike">
                          <a:effectLst/>
                          <a:latin typeface="+mj-lt"/>
                        </a:rPr>
                        <a:t>2%</a:t>
                      </a:r>
                    </a:p>
                  </a:txBody>
                  <a:tcPr marL="0" marR="0" marT="0" marB="0" anchor="ctr"/>
                </a:tc>
                <a:extLst>
                  <a:ext uri="{0D108BD9-81ED-4DB2-BD59-A6C34878D82A}">
                    <a16:rowId xmlns:a16="http://schemas.microsoft.com/office/drawing/2014/main" val="2262203459"/>
                  </a:ext>
                </a:extLst>
              </a:tr>
              <a:tr h="363509">
                <a:tc>
                  <a:txBody>
                    <a:bodyPr/>
                    <a:lstStyle/>
                    <a:p>
                      <a:pPr algn="l" fontAlgn="b"/>
                      <a:r>
                        <a:rPr lang="en-US" sz="2000" u="none" strike="noStrike">
                          <a:effectLst/>
                        </a:rPr>
                        <a:t>Enforcement &amp; Litigation Support</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u="none" strike="noStrike">
                          <a:effectLst/>
                        </a:rPr>
                        <a:t>1</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b="0" i="0" u="none" strike="noStrike">
                          <a:effectLst/>
                          <a:latin typeface="+mj-lt"/>
                        </a:rPr>
                        <a:t>1%</a:t>
                      </a:r>
                    </a:p>
                  </a:txBody>
                  <a:tcPr marL="0" marR="0" marT="0" marB="0" anchor="ctr"/>
                </a:tc>
                <a:extLst>
                  <a:ext uri="{0D108BD9-81ED-4DB2-BD59-A6C34878D82A}">
                    <a16:rowId xmlns:a16="http://schemas.microsoft.com/office/drawing/2014/main" val="2097730218"/>
                  </a:ext>
                </a:extLst>
              </a:tr>
              <a:tr h="363509">
                <a:tc>
                  <a:txBody>
                    <a:bodyPr/>
                    <a:lstStyle/>
                    <a:p>
                      <a:pPr algn="l" fontAlgn="b"/>
                      <a:r>
                        <a:rPr lang="en-US" sz="2000" u="none" strike="noStrike">
                          <a:effectLst/>
                        </a:rPr>
                        <a:t>Infrastructure &amp; Digital Services (IDS)</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u="none" strike="noStrike">
                          <a:effectLst/>
                        </a:rPr>
                        <a:t>1</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b="0" i="0" u="none" strike="noStrike">
                          <a:effectLst/>
                          <a:latin typeface="+mj-lt"/>
                        </a:rPr>
                        <a:t>1%</a:t>
                      </a:r>
                    </a:p>
                  </a:txBody>
                  <a:tcPr marL="0" marR="0" marT="0" marB="0" anchor="ctr"/>
                </a:tc>
                <a:extLst>
                  <a:ext uri="{0D108BD9-81ED-4DB2-BD59-A6C34878D82A}">
                    <a16:rowId xmlns:a16="http://schemas.microsoft.com/office/drawing/2014/main" val="1030871112"/>
                  </a:ext>
                </a:extLst>
              </a:tr>
              <a:tr h="363509">
                <a:tc>
                  <a:txBody>
                    <a:bodyPr/>
                    <a:lstStyle/>
                    <a:p>
                      <a:pPr algn="l" fontAlgn="b"/>
                      <a:r>
                        <a:rPr lang="en-US" sz="2000" u="none" strike="noStrike">
                          <a:effectLst/>
                        </a:rPr>
                        <a:t>Information &amp; Data Management (IDM)</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u="none" strike="noStrike">
                          <a:effectLst/>
                        </a:rPr>
                        <a:t>1</a:t>
                      </a:r>
                      <a:endParaRPr lang="en-US" sz="2000" b="0" i="0" u="none" strike="noStrike">
                        <a:solidFill>
                          <a:srgbClr val="000000"/>
                        </a:solidFill>
                        <a:effectLst/>
                        <a:latin typeface="Calibri" panose="020F0502020204030204" pitchFamily="34" charset="0"/>
                      </a:endParaRPr>
                    </a:p>
                  </a:txBody>
                  <a:tcPr marL="45720" marR="45720" anchor="ctr"/>
                </a:tc>
                <a:tc>
                  <a:txBody>
                    <a:bodyPr/>
                    <a:lstStyle/>
                    <a:p>
                      <a:pPr algn="r" fontAlgn="b"/>
                      <a:r>
                        <a:rPr lang="en-US" sz="2000" b="0" i="0" u="none" strike="noStrike" dirty="0">
                          <a:effectLst/>
                          <a:latin typeface="+mj-lt"/>
                        </a:rPr>
                        <a:t>1%</a:t>
                      </a:r>
                    </a:p>
                  </a:txBody>
                  <a:tcPr marL="0" marR="0" marT="0" marB="0" anchor="ctr"/>
                </a:tc>
                <a:extLst>
                  <a:ext uri="{0D108BD9-81ED-4DB2-BD59-A6C34878D82A}">
                    <a16:rowId xmlns:a16="http://schemas.microsoft.com/office/drawing/2014/main" val="1425747569"/>
                  </a:ext>
                </a:extLst>
              </a:tr>
            </a:tbl>
          </a:graphicData>
        </a:graphic>
      </p:graphicFrame>
      <p:sp>
        <p:nvSpPr>
          <p:cNvPr id="5" name="Slide Number Placeholder 4">
            <a:extLst>
              <a:ext uri="{FF2B5EF4-FFF2-40B4-BE49-F238E27FC236}">
                <a16:creationId xmlns:a16="http://schemas.microsoft.com/office/drawing/2014/main" id="{97E0B8E7-A9A8-4245-9F8A-34D064249411}"/>
              </a:ext>
            </a:extLst>
          </p:cNvPr>
          <p:cNvSpPr>
            <a:spLocks noGrp="1"/>
          </p:cNvSpPr>
          <p:nvPr>
            <p:ph type="sldNum" idx="12"/>
          </p:nvPr>
        </p:nvSpPr>
        <p:spPr/>
        <p:txBody>
          <a:bodyPr/>
          <a:lstStyle/>
          <a:p>
            <a:pPr lvl="0"/>
            <a:fld id="{00000000-1234-1234-1234-123412341234}" type="slidenum">
              <a:rPr lang="en-US" smtClean="0"/>
              <a:pPr lvl="0"/>
              <a:t>28</a:t>
            </a:fld>
            <a:endParaRPr lang="en-US"/>
          </a:p>
        </p:txBody>
      </p:sp>
    </p:spTree>
    <p:extLst>
      <p:ext uri="{BB962C8B-B14F-4D97-AF65-F5344CB8AC3E}">
        <p14:creationId xmlns:p14="http://schemas.microsoft.com/office/powerpoint/2010/main" val="15439469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Phase 1 process</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fontAlgn="base"/>
            <a:r>
              <a:rPr lang="en-US" b="0" i="0">
                <a:effectLst/>
                <a:latin typeface="Lato" panose="020F0502020204030203" pitchFamily="34" charset="0"/>
              </a:rPr>
              <a:t>At the beginning of phase 1, we ran accessibility reports on each document. </a:t>
            </a:r>
          </a:p>
          <a:p>
            <a:pPr fontAlgn="base"/>
            <a:r>
              <a:rPr lang="en-US" b="0" i="0">
                <a:effectLst/>
                <a:latin typeface="Lato" panose="020F0502020204030203" pitchFamily="34" charset="0"/>
              </a:rPr>
              <a:t>We sent each owner a list of the documents assigned to them for the phase along with the accessibility report. </a:t>
            </a:r>
          </a:p>
          <a:p>
            <a:pPr fontAlgn="base"/>
            <a:r>
              <a:rPr lang="en-US" b="0" i="0">
                <a:effectLst/>
                <a:latin typeface="Lato" panose="020F0502020204030203" pitchFamily="34" charset="0"/>
              </a:rPr>
              <a:t>We also provided a link to our </a:t>
            </a:r>
            <a:r>
              <a:rPr lang="en-US" b="0" i="0">
                <a:solidFill>
                  <a:srgbClr val="086996"/>
                </a:solidFill>
                <a:effectLst/>
                <a:latin typeface="Lato" panose="020F0502020204030203" pitchFamily="34" charset="0"/>
                <a:hlinkClick r:id="rId2"/>
              </a:rPr>
              <a:t>wiki</a:t>
            </a:r>
            <a:r>
              <a:rPr lang="en-US" b="0" i="0">
                <a:effectLst/>
                <a:latin typeface="Lato" panose="020F0502020204030203" pitchFamily="34" charset="0"/>
              </a:rPr>
              <a:t> with resources to make documents accessible. </a:t>
            </a:r>
          </a:p>
          <a:p>
            <a:pPr fontAlgn="base"/>
            <a:r>
              <a:rPr lang="en-US" b="0" i="0">
                <a:effectLst/>
                <a:latin typeface="Lato" panose="020F0502020204030203" pitchFamily="34" charset="0"/>
              </a:rPr>
              <a:t>We also gave the owners a deadline of about eight weeks from the start date. </a:t>
            </a:r>
          </a:p>
          <a:p>
            <a:pPr fontAlgn="base"/>
            <a:r>
              <a:rPr lang="en-US" b="0" i="0">
                <a:effectLst/>
                <a:latin typeface="Lato" panose="020F0502020204030203" pitchFamily="34" charset="0"/>
              </a:rPr>
              <a:t>One program area had the bulk of the documents, so we gave them a longer deadline of 20 weeks.</a:t>
            </a:r>
            <a:endParaRPr lang="en-US"/>
          </a:p>
        </p:txBody>
      </p:sp>
      <p:sp>
        <p:nvSpPr>
          <p:cNvPr id="2" name="Slide Number Placeholder 1">
            <a:extLst>
              <a:ext uri="{FF2B5EF4-FFF2-40B4-BE49-F238E27FC236}">
                <a16:creationId xmlns:a16="http://schemas.microsoft.com/office/drawing/2014/main" id="{2F367B8F-9082-40D8-AA3A-151F2E55A70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29</a:t>
            </a:fld>
            <a:endParaRPr lang="en-US"/>
          </a:p>
        </p:txBody>
      </p:sp>
    </p:spTree>
    <p:extLst>
      <p:ext uri="{BB962C8B-B14F-4D97-AF65-F5344CB8AC3E}">
        <p14:creationId xmlns:p14="http://schemas.microsoft.com/office/powerpoint/2010/main" val="4150492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About ONRR.gov">
            <a:extLst>
              <a:ext uri="{FF2B5EF4-FFF2-40B4-BE49-F238E27FC236}">
                <a16:creationId xmlns:a16="http://schemas.microsoft.com/office/drawing/2014/main" id="{66BDB3A3-333C-4F2C-8DBC-0530E8566824}"/>
              </a:ext>
            </a:extLst>
          </p:cNvPr>
          <p:cNvSpPr>
            <a:spLocks noGrp="1"/>
          </p:cNvSpPr>
          <p:nvPr>
            <p:ph type="title"/>
          </p:nvPr>
        </p:nvSpPr>
        <p:spPr>
          <a:solidFill>
            <a:schemeClr val="bg1"/>
          </a:solidFill>
          <a:ln>
            <a:noFill/>
          </a:ln>
        </p:spPr>
        <p:txBody>
          <a:bodyPr spcFirstLastPara="1" wrap="square" lIns="121900" tIns="121900" rIns="121900" bIns="121900" anchor="ctr" anchorCtr="0">
            <a:noAutofit/>
          </a:bodyPr>
          <a:lstStyle/>
          <a:p>
            <a:r>
              <a:rPr lang="en-US" sz="8000">
                <a:solidFill>
                  <a:schemeClr val="dk2"/>
                </a:solidFill>
                <a:latin typeface="+mj-lt"/>
              </a:rPr>
              <a:t>About ONRR.gov </a:t>
            </a:r>
          </a:p>
        </p:txBody>
      </p:sp>
      <p:sp>
        <p:nvSpPr>
          <p:cNvPr id="4" name="Slide Number Placeholder 3">
            <a:extLst>
              <a:ext uri="{FF2B5EF4-FFF2-40B4-BE49-F238E27FC236}">
                <a16:creationId xmlns:a16="http://schemas.microsoft.com/office/drawing/2014/main" id="{A71B6550-D62A-42D7-BF01-6FA87A379E51}"/>
              </a:ext>
            </a:extLst>
          </p:cNvPr>
          <p:cNvSpPr>
            <a:spLocks noGrp="1"/>
          </p:cNvSpPr>
          <p:nvPr>
            <p:ph type="sldNum" idx="12"/>
          </p:nvPr>
        </p:nvSpPr>
        <p:spPr/>
        <p:txBody>
          <a:bodyPr/>
          <a:lstStyle/>
          <a:p>
            <a:fld id="{00000000-1234-1234-1234-123412341234}" type="slidenum">
              <a:rPr lang="en-US" smtClean="0"/>
              <a:pPr/>
              <a:t>3</a:t>
            </a:fld>
            <a:endParaRPr lang="en-US"/>
          </a:p>
        </p:txBody>
      </p:sp>
    </p:spTree>
    <p:extLst>
      <p:ext uri="{BB962C8B-B14F-4D97-AF65-F5344CB8AC3E}">
        <p14:creationId xmlns:p14="http://schemas.microsoft.com/office/powerpoint/2010/main" val="35720988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Existing Documents: Phase 2</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marL="152396" indent="0" fontAlgn="base">
              <a:buNone/>
            </a:pPr>
            <a:r>
              <a:rPr lang="en-US"/>
              <a:t>Phase 2 covers the next 100 most downloaded documents (covers ~14% of downloads).  </a:t>
            </a:r>
          </a:p>
        </p:txBody>
      </p:sp>
      <p:sp>
        <p:nvSpPr>
          <p:cNvPr id="2" name="Slide Number Placeholder 1">
            <a:extLst>
              <a:ext uri="{FF2B5EF4-FFF2-40B4-BE49-F238E27FC236}">
                <a16:creationId xmlns:a16="http://schemas.microsoft.com/office/drawing/2014/main" id="{0985E878-64DA-476B-8E86-7D4CBC94119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30</a:t>
            </a:fld>
            <a:endParaRPr lang="en-US"/>
          </a:p>
        </p:txBody>
      </p:sp>
    </p:spTree>
    <p:extLst>
      <p:ext uri="{BB962C8B-B14F-4D97-AF65-F5344CB8AC3E}">
        <p14:creationId xmlns:p14="http://schemas.microsoft.com/office/powerpoint/2010/main" val="16177715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D6A2B4A-F5E4-41C7-A541-2F9B089E7F0D}"/>
              </a:ext>
            </a:extLst>
          </p:cNvPr>
          <p:cNvSpPr>
            <a:spLocks noGrp="1"/>
          </p:cNvSpPr>
          <p:nvPr>
            <p:ph type="title"/>
          </p:nvPr>
        </p:nvSpPr>
        <p:spPr/>
        <p:txBody>
          <a:bodyPr/>
          <a:lstStyle/>
          <a:p>
            <a:r>
              <a:rPr lang="en-US"/>
              <a:t>Phase 2 documents by team</a:t>
            </a:r>
          </a:p>
        </p:txBody>
      </p:sp>
      <p:graphicFrame>
        <p:nvGraphicFramePr>
          <p:cNvPr id="18" name="Table 17" descr="Table showing number of phase two documents by team.">
            <a:extLst>
              <a:ext uri="{FF2B5EF4-FFF2-40B4-BE49-F238E27FC236}">
                <a16:creationId xmlns:a16="http://schemas.microsoft.com/office/drawing/2014/main" id="{0B2D03D1-C78D-4893-9367-38ACD419CCAA}"/>
              </a:ext>
            </a:extLst>
          </p:cNvPr>
          <p:cNvGraphicFramePr>
            <a:graphicFrameLocks noGrp="1"/>
          </p:cNvGraphicFramePr>
          <p:nvPr>
            <p:extLst>
              <p:ext uri="{D42A27DB-BD31-4B8C-83A1-F6EECF244321}">
                <p14:modId xmlns:p14="http://schemas.microsoft.com/office/powerpoint/2010/main" val="167397214"/>
              </p:ext>
            </p:extLst>
          </p:nvPr>
        </p:nvGraphicFramePr>
        <p:xfrm>
          <a:off x="1512277" y="1430564"/>
          <a:ext cx="8405446" cy="4358640"/>
        </p:xfrm>
        <a:graphic>
          <a:graphicData uri="http://schemas.openxmlformats.org/drawingml/2006/table">
            <a:tbl>
              <a:tblPr firstRow="1" bandRow="1">
                <a:tableStyleId>{5FD0F851-EC5A-4D38-B0AD-8093EC10F338}</a:tableStyleId>
              </a:tblPr>
              <a:tblGrid>
                <a:gridCol w="5407269">
                  <a:extLst>
                    <a:ext uri="{9D8B030D-6E8A-4147-A177-3AD203B41FA5}">
                      <a16:colId xmlns:a16="http://schemas.microsoft.com/office/drawing/2014/main" val="3562180193"/>
                    </a:ext>
                  </a:extLst>
                </a:gridCol>
                <a:gridCol w="1547446">
                  <a:extLst>
                    <a:ext uri="{9D8B030D-6E8A-4147-A177-3AD203B41FA5}">
                      <a16:colId xmlns:a16="http://schemas.microsoft.com/office/drawing/2014/main" val="3162834573"/>
                    </a:ext>
                  </a:extLst>
                </a:gridCol>
                <a:gridCol w="1450731">
                  <a:extLst>
                    <a:ext uri="{9D8B030D-6E8A-4147-A177-3AD203B41FA5}">
                      <a16:colId xmlns:a16="http://schemas.microsoft.com/office/drawing/2014/main" val="3447121026"/>
                    </a:ext>
                  </a:extLst>
                </a:gridCol>
              </a:tblGrid>
              <a:tr h="268240">
                <a:tc>
                  <a:txBody>
                    <a:bodyPr/>
                    <a:lstStyle/>
                    <a:p>
                      <a:pPr algn="l" fontAlgn="b"/>
                      <a:r>
                        <a:rPr lang="en-US" sz="2000" u="none" strike="noStrike" dirty="0">
                          <a:effectLst/>
                        </a:rPr>
                        <a:t>Team</a:t>
                      </a:r>
                      <a:endParaRPr lang="en-US" sz="2000" b="0" i="0" u="none" strike="noStrike" dirty="0">
                        <a:solidFill>
                          <a:srgbClr val="FFFFFF"/>
                        </a:solidFill>
                        <a:effectLst/>
                        <a:latin typeface="Calibri" panose="020F0502020204030204" pitchFamily="34" charset="0"/>
                      </a:endParaRPr>
                    </a:p>
                  </a:txBody>
                  <a:tcPr marL="45720" marR="45720" anchor="ctr"/>
                </a:tc>
                <a:tc>
                  <a:txBody>
                    <a:bodyPr/>
                    <a:lstStyle/>
                    <a:p>
                      <a:pPr algn="l" fontAlgn="b"/>
                      <a:r>
                        <a:rPr lang="en-US" sz="2000" u="none" strike="noStrike">
                          <a:effectLst/>
                        </a:rPr>
                        <a:t>Documents</a:t>
                      </a:r>
                      <a:endParaRPr lang="en-US" sz="2000" b="0" i="0" u="none" strike="noStrike">
                        <a:solidFill>
                          <a:srgbClr val="FFFFFF"/>
                        </a:solidFill>
                        <a:effectLst/>
                        <a:latin typeface="Calibri" panose="020F0502020204030204" pitchFamily="34" charset="0"/>
                      </a:endParaRPr>
                    </a:p>
                  </a:txBody>
                  <a:tcPr marL="45720" marR="45720" anchor="ctr"/>
                </a:tc>
                <a:tc>
                  <a:txBody>
                    <a:bodyPr/>
                    <a:lstStyle/>
                    <a:p>
                      <a:pPr algn="r" fontAlgn="b"/>
                      <a:r>
                        <a:rPr lang="en-US" sz="2000" b="1" i="0" u="none" strike="noStrike">
                          <a:effectLst/>
                          <a:latin typeface="Calibri" panose="020F0502020204030204" pitchFamily="34" charset="0"/>
                        </a:rPr>
                        <a:t>Percent</a:t>
                      </a:r>
                    </a:p>
                  </a:txBody>
                  <a:tcPr marL="45720" marR="45720" anchor="ctr"/>
                </a:tc>
                <a:extLst>
                  <a:ext uri="{0D108BD9-81ED-4DB2-BD59-A6C34878D82A}">
                    <a16:rowId xmlns:a16="http://schemas.microsoft.com/office/drawing/2014/main" val="1921142089"/>
                  </a:ext>
                </a:extLst>
              </a:tr>
              <a:tr h="301960">
                <a:tc>
                  <a:txBody>
                    <a:bodyPr/>
                    <a:lstStyle/>
                    <a:p>
                      <a:pPr algn="l" fontAlgn="b"/>
                      <a:r>
                        <a:rPr lang="en-US" sz="2000" b="0" i="0" u="none" strike="noStrike">
                          <a:solidFill>
                            <a:srgbClr val="000000"/>
                          </a:solidFill>
                          <a:effectLst/>
                          <a:latin typeface="+mj-lt"/>
                        </a:rPr>
                        <a:t>Reference &amp; Reporting Management (RRM)</a:t>
                      </a:r>
                    </a:p>
                  </a:txBody>
                  <a:tcPr marL="45720" marR="45720" anchor="ctr"/>
                </a:tc>
                <a:tc>
                  <a:txBody>
                    <a:bodyPr/>
                    <a:lstStyle/>
                    <a:p>
                      <a:pPr algn="r" fontAlgn="b"/>
                      <a:r>
                        <a:rPr lang="en-US" sz="2000" b="0" i="0" u="none" strike="noStrike">
                          <a:solidFill>
                            <a:srgbClr val="000000"/>
                          </a:solidFill>
                          <a:effectLst/>
                          <a:latin typeface="+mj-lt"/>
                        </a:rPr>
                        <a:t>45</a:t>
                      </a:r>
                    </a:p>
                  </a:txBody>
                  <a:tcPr marL="45720" marR="45720" anchor="ctr"/>
                </a:tc>
                <a:tc>
                  <a:txBody>
                    <a:bodyPr/>
                    <a:lstStyle/>
                    <a:p>
                      <a:pPr algn="r" fontAlgn="b"/>
                      <a:r>
                        <a:rPr lang="en-US" sz="2000" b="0" i="0" u="none" strike="noStrike">
                          <a:effectLst/>
                          <a:latin typeface="+mj-lt"/>
                        </a:rPr>
                        <a:t>45%</a:t>
                      </a:r>
                    </a:p>
                  </a:txBody>
                  <a:tcPr marL="45720" marR="45720" anchor="ctr"/>
                </a:tc>
                <a:extLst>
                  <a:ext uri="{0D108BD9-81ED-4DB2-BD59-A6C34878D82A}">
                    <a16:rowId xmlns:a16="http://schemas.microsoft.com/office/drawing/2014/main" val="3977937649"/>
                  </a:ext>
                </a:extLst>
              </a:tr>
              <a:tr h="232247">
                <a:tc>
                  <a:txBody>
                    <a:bodyPr/>
                    <a:lstStyle/>
                    <a:p>
                      <a:pPr algn="l" fontAlgn="b"/>
                      <a:r>
                        <a:rPr lang="en-US" sz="2000" b="0" i="0" u="none" strike="noStrike">
                          <a:solidFill>
                            <a:srgbClr val="000000"/>
                          </a:solidFill>
                          <a:effectLst/>
                          <a:latin typeface="+mj-lt"/>
                        </a:rPr>
                        <a:t>Royalty Valuation (RV)</a:t>
                      </a:r>
                    </a:p>
                  </a:txBody>
                  <a:tcPr marL="45720" marR="45720" anchor="ctr"/>
                </a:tc>
                <a:tc>
                  <a:txBody>
                    <a:bodyPr/>
                    <a:lstStyle/>
                    <a:p>
                      <a:pPr algn="r" fontAlgn="b"/>
                      <a:r>
                        <a:rPr lang="en-US" sz="2000" b="0" i="0" u="none" strike="noStrike">
                          <a:solidFill>
                            <a:srgbClr val="000000"/>
                          </a:solidFill>
                          <a:effectLst/>
                          <a:latin typeface="+mj-lt"/>
                        </a:rPr>
                        <a:t>35</a:t>
                      </a:r>
                    </a:p>
                  </a:txBody>
                  <a:tcPr marL="45720" marR="45720" anchor="ctr"/>
                </a:tc>
                <a:tc>
                  <a:txBody>
                    <a:bodyPr/>
                    <a:lstStyle/>
                    <a:p>
                      <a:pPr algn="r" fontAlgn="b"/>
                      <a:r>
                        <a:rPr lang="en-US" sz="2000" b="0" i="0" u="none" strike="noStrike">
                          <a:effectLst/>
                          <a:latin typeface="+mj-lt"/>
                        </a:rPr>
                        <a:t>35%</a:t>
                      </a:r>
                    </a:p>
                  </a:txBody>
                  <a:tcPr marL="45720" marR="45720" anchor="ctr"/>
                </a:tc>
                <a:extLst>
                  <a:ext uri="{0D108BD9-81ED-4DB2-BD59-A6C34878D82A}">
                    <a16:rowId xmlns:a16="http://schemas.microsoft.com/office/drawing/2014/main" val="3304325954"/>
                  </a:ext>
                </a:extLst>
              </a:tr>
              <a:tr h="232247">
                <a:tc>
                  <a:txBody>
                    <a:bodyPr/>
                    <a:lstStyle/>
                    <a:p>
                      <a:pPr algn="l" fontAlgn="b"/>
                      <a:r>
                        <a:rPr lang="en-US" sz="2000" b="0" i="0" u="none" strike="noStrike">
                          <a:solidFill>
                            <a:srgbClr val="000000"/>
                          </a:solidFill>
                          <a:effectLst/>
                          <a:latin typeface="+mj-lt"/>
                        </a:rPr>
                        <a:t>Compliance Management</a:t>
                      </a:r>
                    </a:p>
                  </a:txBody>
                  <a:tcPr marL="45720" marR="45720" anchor="ctr"/>
                </a:tc>
                <a:tc>
                  <a:txBody>
                    <a:bodyPr/>
                    <a:lstStyle/>
                    <a:p>
                      <a:pPr algn="r" fontAlgn="b"/>
                      <a:r>
                        <a:rPr lang="en-US" sz="2000" b="0" i="0" u="none" strike="noStrike">
                          <a:solidFill>
                            <a:srgbClr val="000000"/>
                          </a:solidFill>
                          <a:effectLst/>
                          <a:latin typeface="+mj-lt"/>
                        </a:rPr>
                        <a:t>4</a:t>
                      </a:r>
                    </a:p>
                  </a:txBody>
                  <a:tcPr marL="45720" marR="45720" anchor="ctr"/>
                </a:tc>
                <a:tc>
                  <a:txBody>
                    <a:bodyPr/>
                    <a:lstStyle/>
                    <a:p>
                      <a:pPr algn="r" fontAlgn="b"/>
                      <a:r>
                        <a:rPr lang="en-US" sz="2000" b="0" i="0" u="none" strike="noStrike">
                          <a:effectLst/>
                          <a:latin typeface="+mj-lt"/>
                        </a:rPr>
                        <a:t>4%</a:t>
                      </a:r>
                    </a:p>
                  </a:txBody>
                  <a:tcPr marL="45720" marR="45720" anchor="ctr"/>
                </a:tc>
                <a:extLst>
                  <a:ext uri="{0D108BD9-81ED-4DB2-BD59-A6C34878D82A}">
                    <a16:rowId xmlns:a16="http://schemas.microsoft.com/office/drawing/2014/main" val="2502535492"/>
                  </a:ext>
                </a:extLst>
              </a:tr>
              <a:tr h="232247">
                <a:tc>
                  <a:txBody>
                    <a:bodyPr/>
                    <a:lstStyle/>
                    <a:p>
                      <a:pPr algn="l" fontAlgn="b"/>
                      <a:r>
                        <a:rPr lang="en-US" sz="2000" b="0" i="0" u="none" strike="noStrike" dirty="0">
                          <a:solidFill>
                            <a:srgbClr val="000000"/>
                          </a:solidFill>
                          <a:effectLst/>
                          <a:latin typeface="+mj-lt"/>
                        </a:rPr>
                        <a:t>Financial Management</a:t>
                      </a:r>
                    </a:p>
                  </a:txBody>
                  <a:tcPr marL="45720" marR="45720" anchor="ctr"/>
                </a:tc>
                <a:tc>
                  <a:txBody>
                    <a:bodyPr/>
                    <a:lstStyle/>
                    <a:p>
                      <a:pPr algn="r" fontAlgn="b"/>
                      <a:r>
                        <a:rPr lang="en-US" sz="2000" b="0" i="0" u="none" strike="noStrike">
                          <a:solidFill>
                            <a:srgbClr val="000000"/>
                          </a:solidFill>
                          <a:effectLst/>
                          <a:latin typeface="+mj-lt"/>
                        </a:rPr>
                        <a:t>4</a:t>
                      </a:r>
                    </a:p>
                  </a:txBody>
                  <a:tcPr marL="45720" marR="45720" anchor="ctr"/>
                </a:tc>
                <a:tc>
                  <a:txBody>
                    <a:bodyPr/>
                    <a:lstStyle/>
                    <a:p>
                      <a:pPr algn="r" fontAlgn="b"/>
                      <a:r>
                        <a:rPr lang="en-US" sz="2000" b="0" i="0" u="none" strike="noStrike">
                          <a:effectLst/>
                          <a:latin typeface="+mj-lt"/>
                        </a:rPr>
                        <a:t>4%</a:t>
                      </a:r>
                    </a:p>
                  </a:txBody>
                  <a:tcPr marL="45720" marR="45720" anchor="ctr"/>
                </a:tc>
                <a:extLst>
                  <a:ext uri="{0D108BD9-81ED-4DB2-BD59-A6C34878D82A}">
                    <a16:rowId xmlns:a16="http://schemas.microsoft.com/office/drawing/2014/main" val="3260269882"/>
                  </a:ext>
                </a:extLst>
              </a:tr>
              <a:tr h="232247">
                <a:tc>
                  <a:txBody>
                    <a:bodyPr/>
                    <a:lstStyle/>
                    <a:p>
                      <a:pPr algn="l" fontAlgn="b"/>
                      <a:r>
                        <a:rPr lang="en-US" sz="2000" b="0" i="0" u="none" strike="noStrike">
                          <a:solidFill>
                            <a:srgbClr val="000000"/>
                          </a:solidFill>
                          <a:effectLst/>
                          <a:latin typeface="+mj-lt"/>
                        </a:rPr>
                        <a:t>Indian Trust, Outreach &amp; Coordination (ITOC)</a:t>
                      </a:r>
                    </a:p>
                  </a:txBody>
                  <a:tcPr marL="45720" marR="45720" anchor="ctr"/>
                </a:tc>
                <a:tc>
                  <a:txBody>
                    <a:bodyPr/>
                    <a:lstStyle/>
                    <a:p>
                      <a:pPr algn="r" fontAlgn="b"/>
                      <a:r>
                        <a:rPr lang="en-US" sz="2000" b="0" i="0" u="none" strike="noStrike">
                          <a:solidFill>
                            <a:srgbClr val="000000"/>
                          </a:solidFill>
                          <a:effectLst/>
                          <a:latin typeface="+mj-lt"/>
                        </a:rPr>
                        <a:t>3</a:t>
                      </a:r>
                    </a:p>
                  </a:txBody>
                  <a:tcPr marL="45720" marR="45720" anchor="ctr"/>
                </a:tc>
                <a:tc>
                  <a:txBody>
                    <a:bodyPr/>
                    <a:lstStyle/>
                    <a:p>
                      <a:pPr algn="r" fontAlgn="b"/>
                      <a:r>
                        <a:rPr lang="en-US" sz="2000" b="0" i="0" u="none" strike="noStrike">
                          <a:effectLst/>
                          <a:latin typeface="+mj-lt"/>
                        </a:rPr>
                        <a:t>3%</a:t>
                      </a:r>
                    </a:p>
                  </a:txBody>
                  <a:tcPr marL="45720" marR="45720" anchor="ctr"/>
                </a:tc>
                <a:extLst>
                  <a:ext uri="{0D108BD9-81ED-4DB2-BD59-A6C34878D82A}">
                    <a16:rowId xmlns:a16="http://schemas.microsoft.com/office/drawing/2014/main" val="3672417115"/>
                  </a:ext>
                </a:extLst>
              </a:tr>
              <a:tr h="232247">
                <a:tc>
                  <a:txBody>
                    <a:bodyPr/>
                    <a:lstStyle/>
                    <a:p>
                      <a:pPr algn="l" fontAlgn="b"/>
                      <a:r>
                        <a:rPr lang="en-US" sz="2000" b="0" i="0" u="none" strike="noStrike">
                          <a:solidFill>
                            <a:srgbClr val="000000"/>
                          </a:solidFill>
                          <a:effectLst/>
                          <a:latin typeface="+mj-lt"/>
                        </a:rPr>
                        <a:t>Enforcement &amp; Litigation Support</a:t>
                      </a:r>
                    </a:p>
                  </a:txBody>
                  <a:tcPr marL="45720" marR="45720" anchor="ctr"/>
                </a:tc>
                <a:tc>
                  <a:txBody>
                    <a:bodyPr/>
                    <a:lstStyle/>
                    <a:p>
                      <a:pPr algn="r" fontAlgn="b"/>
                      <a:r>
                        <a:rPr lang="en-US" sz="2000" b="0" i="0" u="none" strike="noStrike">
                          <a:solidFill>
                            <a:srgbClr val="000000"/>
                          </a:solidFill>
                          <a:effectLst/>
                          <a:latin typeface="+mj-lt"/>
                        </a:rPr>
                        <a:t>3</a:t>
                      </a:r>
                    </a:p>
                  </a:txBody>
                  <a:tcPr marL="45720" marR="45720" anchor="ctr"/>
                </a:tc>
                <a:tc>
                  <a:txBody>
                    <a:bodyPr/>
                    <a:lstStyle/>
                    <a:p>
                      <a:pPr algn="r" fontAlgn="b"/>
                      <a:r>
                        <a:rPr lang="en-US" sz="2000" b="0" i="0" u="none" strike="noStrike">
                          <a:effectLst/>
                          <a:latin typeface="+mj-lt"/>
                        </a:rPr>
                        <a:t>3%</a:t>
                      </a:r>
                    </a:p>
                  </a:txBody>
                  <a:tcPr marL="45720" marR="45720" anchor="ctr"/>
                </a:tc>
                <a:extLst>
                  <a:ext uri="{0D108BD9-81ED-4DB2-BD59-A6C34878D82A}">
                    <a16:rowId xmlns:a16="http://schemas.microsoft.com/office/drawing/2014/main" val="3536435041"/>
                  </a:ext>
                </a:extLst>
              </a:tr>
              <a:tr h="120152">
                <a:tc>
                  <a:txBody>
                    <a:bodyPr/>
                    <a:lstStyle/>
                    <a:p>
                      <a:pPr algn="l" fontAlgn="b"/>
                      <a:r>
                        <a:rPr lang="en-US" sz="2000" b="0" i="0" u="none" strike="noStrike">
                          <a:solidFill>
                            <a:srgbClr val="000000"/>
                          </a:solidFill>
                          <a:effectLst/>
                          <a:latin typeface="+mj-lt"/>
                        </a:rPr>
                        <a:t>Appeals &amp; Regulations</a:t>
                      </a:r>
                    </a:p>
                  </a:txBody>
                  <a:tcPr marL="45720" marR="45720" anchor="ctr"/>
                </a:tc>
                <a:tc>
                  <a:txBody>
                    <a:bodyPr/>
                    <a:lstStyle/>
                    <a:p>
                      <a:pPr algn="r" fontAlgn="b"/>
                      <a:r>
                        <a:rPr lang="en-US" sz="2000" b="0" i="0" u="none" strike="noStrike">
                          <a:solidFill>
                            <a:srgbClr val="000000"/>
                          </a:solidFill>
                          <a:effectLst/>
                          <a:latin typeface="+mj-lt"/>
                        </a:rPr>
                        <a:t>3</a:t>
                      </a:r>
                    </a:p>
                  </a:txBody>
                  <a:tcPr marL="45720" marR="45720" anchor="ctr"/>
                </a:tc>
                <a:tc>
                  <a:txBody>
                    <a:bodyPr/>
                    <a:lstStyle/>
                    <a:p>
                      <a:pPr algn="r" fontAlgn="b"/>
                      <a:r>
                        <a:rPr lang="en-US" sz="2000" b="0" i="0" u="none" strike="noStrike">
                          <a:effectLst/>
                          <a:latin typeface="+mj-lt"/>
                        </a:rPr>
                        <a:t>3%</a:t>
                      </a:r>
                    </a:p>
                  </a:txBody>
                  <a:tcPr marL="45720" marR="45720" anchor="ctr"/>
                </a:tc>
                <a:extLst>
                  <a:ext uri="{0D108BD9-81ED-4DB2-BD59-A6C34878D82A}">
                    <a16:rowId xmlns:a16="http://schemas.microsoft.com/office/drawing/2014/main" val="66793117"/>
                  </a:ext>
                </a:extLst>
              </a:tr>
              <a:tr h="232247">
                <a:tc>
                  <a:txBody>
                    <a:bodyPr/>
                    <a:lstStyle/>
                    <a:p>
                      <a:pPr algn="l" fontAlgn="b"/>
                      <a:r>
                        <a:rPr lang="en-US" sz="2000" b="0" i="0" u="none" strike="noStrike">
                          <a:solidFill>
                            <a:srgbClr val="000000"/>
                          </a:solidFill>
                          <a:effectLst/>
                          <a:latin typeface="+mj-lt"/>
                        </a:rPr>
                        <a:t>Infrastructure &amp; Digital Services (IDS)</a:t>
                      </a:r>
                    </a:p>
                  </a:txBody>
                  <a:tcPr marL="45720" marR="45720" anchor="ctr"/>
                </a:tc>
                <a:tc>
                  <a:txBody>
                    <a:bodyPr/>
                    <a:lstStyle/>
                    <a:p>
                      <a:pPr algn="r" fontAlgn="b"/>
                      <a:r>
                        <a:rPr lang="en-US" sz="2000" b="0" i="0" u="none" strike="noStrike">
                          <a:solidFill>
                            <a:srgbClr val="000000"/>
                          </a:solidFill>
                          <a:effectLst/>
                          <a:latin typeface="+mj-lt"/>
                        </a:rPr>
                        <a:t>2</a:t>
                      </a:r>
                    </a:p>
                  </a:txBody>
                  <a:tcPr marL="45720" marR="45720" anchor="ctr"/>
                </a:tc>
                <a:tc>
                  <a:txBody>
                    <a:bodyPr/>
                    <a:lstStyle/>
                    <a:p>
                      <a:pPr algn="r" fontAlgn="b"/>
                      <a:r>
                        <a:rPr lang="en-US" sz="2000" b="0" i="0" u="none" strike="noStrike">
                          <a:effectLst/>
                          <a:latin typeface="+mj-lt"/>
                        </a:rPr>
                        <a:t>2%</a:t>
                      </a:r>
                    </a:p>
                  </a:txBody>
                  <a:tcPr marL="45720" marR="45720" anchor="ctr"/>
                </a:tc>
                <a:extLst>
                  <a:ext uri="{0D108BD9-81ED-4DB2-BD59-A6C34878D82A}">
                    <a16:rowId xmlns:a16="http://schemas.microsoft.com/office/drawing/2014/main" val="2262203459"/>
                  </a:ext>
                </a:extLst>
              </a:tr>
              <a:tr h="232247">
                <a:tc>
                  <a:txBody>
                    <a:bodyPr/>
                    <a:lstStyle/>
                    <a:p>
                      <a:pPr algn="l" fontAlgn="b"/>
                      <a:r>
                        <a:rPr lang="en-US" sz="2000" b="0" i="0" u="none" strike="noStrike">
                          <a:solidFill>
                            <a:srgbClr val="000000"/>
                          </a:solidFill>
                          <a:effectLst/>
                          <a:latin typeface="+mj-lt"/>
                        </a:rPr>
                        <a:t>Chief of Staff</a:t>
                      </a:r>
                    </a:p>
                  </a:txBody>
                  <a:tcPr marL="45720" marR="45720" anchor="ctr"/>
                </a:tc>
                <a:tc>
                  <a:txBody>
                    <a:bodyPr/>
                    <a:lstStyle/>
                    <a:p>
                      <a:pPr algn="r" fontAlgn="b"/>
                      <a:r>
                        <a:rPr lang="en-US" sz="2000" b="0" i="0" u="none" strike="noStrike">
                          <a:solidFill>
                            <a:srgbClr val="000000"/>
                          </a:solidFill>
                          <a:effectLst/>
                          <a:latin typeface="+mj-lt"/>
                        </a:rPr>
                        <a:t>1</a:t>
                      </a:r>
                    </a:p>
                  </a:txBody>
                  <a:tcPr marL="45720" marR="45720" anchor="ctr"/>
                </a:tc>
                <a:tc>
                  <a:txBody>
                    <a:bodyPr/>
                    <a:lstStyle/>
                    <a:p>
                      <a:pPr algn="r" fontAlgn="b"/>
                      <a:r>
                        <a:rPr lang="en-US" sz="2000" b="0" i="0" u="none" strike="noStrike">
                          <a:effectLst/>
                          <a:latin typeface="+mj-lt"/>
                        </a:rPr>
                        <a:t>1%</a:t>
                      </a:r>
                    </a:p>
                  </a:txBody>
                  <a:tcPr marL="45720" marR="45720" anchor="ctr"/>
                </a:tc>
                <a:extLst>
                  <a:ext uri="{0D108BD9-81ED-4DB2-BD59-A6C34878D82A}">
                    <a16:rowId xmlns:a16="http://schemas.microsoft.com/office/drawing/2014/main" val="2097730218"/>
                  </a:ext>
                </a:extLst>
              </a:tr>
              <a:tr h="232247">
                <a:tc>
                  <a:txBody>
                    <a:bodyPr/>
                    <a:lstStyle/>
                    <a:p>
                      <a:pPr algn="l" fontAlgn="b"/>
                      <a:r>
                        <a:rPr lang="en-US" sz="2000" b="0" i="0" u="none" strike="noStrike">
                          <a:solidFill>
                            <a:srgbClr val="000000"/>
                          </a:solidFill>
                          <a:effectLst/>
                          <a:latin typeface="+mj-lt"/>
                        </a:rPr>
                        <a:t>Office of the Deputy Director</a:t>
                      </a:r>
                    </a:p>
                  </a:txBody>
                  <a:tcPr marL="45720" marR="45720" anchor="ctr"/>
                </a:tc>
                <a:tc>
                  <a:txBody>
                    <a:bodyPr/>
                    <a:lstStyle/>
                    <a:p>
                      <a:pPr algn="r" fontAlgn="b"/>
                      <a:r>
                        <a:rPr lang="en-US" sz="2000" b="0" i="0" u="none" strike="noStrike">
                          <a:solidFill>
                            <a:srgbClr val="000000"/>
                          </a:solidFill>
                          <a:effectLst/>
                          <a:latin typeface="+mj-lt"/>
                        </a:rPr>
                        <a:t>1</a:t>
                      </a:r>
                    </a:p>
                  </a:txBody>
                  <a:tcPr marL="45720" marR="45720" anchor="ctr"/>
                </a:tc>
                <a:tc>
                  <a:txBody>
                    <a:bodyPr/>
                    <a:lstStyle/>
                    <a:p>
                      <a:pPr algn="r" fontAlgn="b"/>
                      <a:r>
                        <a:rPr lang="en-US" sz="2000" b="0" i="0" u="none" strike="noStrike" dirty="0">
                          <a:effectLst/>
                          <a:latin typeface="+mj-lt"/>
                        </a:rPr>
                        <a:t>1%</a:t>
                      </a:r>
                    </a:p>
                  </a:txBody>
                  <a:tcPr marL="45720" marR="45720" anchor="ctr"/>
                </a:tc>
                <a:extLst>
                  <a:ext uri="{0D108BD9-81ED-4DB2-BD59-A6C34878D82A}">
                    <a16:rowId xmlns:a16="http://schemas.microsoft.com/office/drawing/2014/main" val="1030871112"/>
                  </a:ext>
                </a:extLst>
              </a:tr>
            </a:tbl>
          </a:graphicData>
        </a:graphic>
      </p:graphicFrame>
      <p:sp>
        <p:nvSpPr>
          <p:cNvPr id="5" name="Slide Number Placeholder 4">
            <a:extLst>
              <a:ext uri="{FF2B5EF4-FFF2-40B4-BE49-F238E27FC236}">
                <a16:creationId xmlns:a16="http://schemas.microsoft.com/office/drawing/2014/main" id="{97E0B8E7-A9A8-4245-9F8A-34D064249411}"/>
              </a:ext>
            </a:extLst>
          </p:cNvPr>
          <p:cNvSpPr>
            <a:spLocks noGrp="1"/>
          </p:cNvSpPr>
          <p:nvPr>
            <p:ph type="sldNum" idx="12"/>
          </p:nvPr>
        </p:nvSpPr>
        <p:spPr/>
        <p:txBody>
          <a:bodyPr/>
          <a:lstStyle/>
          <a:p>
            <a:pPr lvl="0"/>
            <a:fld id="{00000000-1234-1234-1234-123412341234}" type="slidenum">
              <a:rPr lang="en-US" smtClean="0"/>
              <a:pPr lvl="0"/>
              <a:t>31</a:t>
            </a:fld>
            <a:endParaRPr lang="en-US"/>
          </a:p>
        </p:txBody>
      </p:sp>
    </p:spTree>
    <p:extLst>
      <p:ext uri="{BB962C8B-B14F-4D97-AF65-F5344CB8AC3E}">
        <p14:creationId xmlns:p14="http://schemas.microsoft.com/office/powerpoint/2010/main" val="11903386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Phase 2 process</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fontAlgn="base"/>
            <a:r>
              <a:rPr lang="en-US" b="0" i="0">
                <a:effectLst/>
                <a:latin typeface="Lato" panose="020F0502020204030203" pitchFamily="34" charset="0"/>
              </a:rPr>
              <a:t>We sent each document owner their list of documents and accessibility reports.</a:t>
            </a:r>
          </a:p>
          <a:p>
            <a:pPr fontAlgn="base"/>
            <a:r>
              <a:rPr lang="en-US" b="0" i="0">
                <a:effectLst/>
                <a:latin typeface="Lato" panose="020F0502020204030203" pitchFamily="34" charset="0"/>
              </a:rPr>
              <a:t>We gave document owners another eight weeks to complete phase 2, but it went faster than phase 1 because the document owners were now familiar with making documents accessible.</a:t>
            </a:r>
            <a:endParaRPr lang="en-US"/>
          </a:p>
        </p:txBody>
      </p:sp>
      <p:sp>
        <p:nvSpPr>
          <p:cNvPr id="2" name="Slide Number Placeholder 1">
            <a:extLst>
              <a:ext uri="{FF2B5EF4-FFF2-40B4-BE49-F238E27FC236}">
                <a16:creationId xmlns:a16="http://schemas.microsoft.com/office/drawing/2014/main" id="{C62B01A6-1066-42CB-9411-855D80DCD1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32</a:t>
            </a:fld>
            <a:endParaRPr lang="en-US"/>
          </a:p>
        </p:txBody>
      </p:sp>
    </p:spTree>
    <p:extLst>
      <p:ext uri="{BB962C8B-B14F-4D97-AF65-F5344CB8AC3E}">
        <p14:creationId xmlns:p14="http://schemas.microsoft.com/office/powerpoint/2010/main" val="39942224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Existing Documents: Phase 3</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marL="152396" indent="0">
              <a:buNone/>
            </a:pPr>
            <a:r>
              <a:rPr lang="en-US" b="0" i="0">
                <a:effectLst/>
                <a:latin typeface="Lato" panose="020F0502020204030203" pitchFamily="34" charset="0"/>
              </a:rPr>
              <a:t>Then we had the long tail of phase 3. This phase included over 3,000 documents downloaded fewer than 100 times each in a year. </a:t>
            </a:r>
          </a:p>
          <a:p>
            <a:pPr marL="152396" indent="0">
              <a:buNone/>
            </a:pPr>
            <a:endParaRPr lang="en-US">
              <a:latin typeface="Lato" panose="020F0502020204030203" pitchFamily="34" charset="0"/>
            </a:endParaRPr>
          </a:p>
          <a:p>
            <a:pPr marL="152396" indent="0">
              <a:buNone/>
            </a:pPr>
            <a:r>
              <a:rPr lang="en-US" b="0" i="0">
                <a:effectLst/>
                <a:latin typeface="Lato" panose="020F0502020204030203" pitchFamily="34" charset="0"/>
              </a:rPr>
              <a:t>To break up phase 3, we categorized the remaining documents.</a:t>
            </a:r>
            <a:br>
              <a:rPr lang="en-US"/>
            </a:br>
            <a:endParaRPr lang="en-US"/>
          </a:p>
        </p:txBody>
      </p:sp>
      <p:sp>
        <p:nvSpPr>
          <p:cNvPr id="2" name="Slide Number Placeholder 1">
            <a:extLst>
              <a:ext uri="{FF2B5EF4-FFF2-40B4-BE49-F238E27FC236}">
                <a16:creationId xmlns:a16="http://schemas.microsoft.com/office/drawing/2014/main" id="{822014BB-3D1B-4037-B7DB-512D22B868E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33</a:t>
            </a:fld>
            <a:endParaRPr lang="en-US"/>
          </a:p>
        </p:txBody>
      </p:sp>
    </p:spTree>
    <p:extLst>
      <p:ext uri="{BB962C8B-B14F-4D97-AF65-F5344CB8AC3E}">
        <p14:creationId xmlns:p14="http://schemas.microsoft.com/office/powerpoint/2010/main" val="32738769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D6A2B4A-F5E4-41C7-A541-2F9B089E7F0D}"/>
              </a:ext>
            </a:extLst>
          </p:cNvPr>
          <p:cNvSpPr>
            <a:spLocks noGrp="1"/>
          </p:cNvSpPr>
          <p:nvPr>
            <p:ph type="title"/>
          </p:nvPr>
        </p:nvSpPr>
        <p:spPr/>
        <p:txBody>
          <a:bodyPr/>
          <a:lstStyle/>
          <a:p>
            <a:r>
              <a:rPr lang="en-US"/>
              <a:t>Phase 3 documents by team</a:t>
            </a:r>
          </a:p>
        </p:txBody>
      </p:sp>
      <p:graphicFrame>
        <p:nvGraphicFramePr>
          <p:cNvPr id="18" name="Table 17" descr="Table showing number of phase 3 documents by team.">
            <a:extLst>
              <a:ext uri="{FF2B5EF4-FFF2-40B4-BE49-F238E27FC236}">
                <a16:creationId xmlns:a16="http://schemas.microsoft.com/office/drawing/2014/main" id="{0B2D03D1-C78D-4893-9367-38ACD419CCAA}"/>
              </a:ext>
            </a:extLst>
          </p:cNvPr>
          <p:cNvGraphicFramePr>
            <a:graphicFrameLocks noGrp="1"/>
          </p:cNvGraphicFramePr>
          <p:nvPr>
            <p:extLst>
              <p:ext uri="{D42A27DB-BD31-4B8C-83A1-F6EECF244321}">
                <p14:modId xmlns:p14="http://schemas.microsoft.com/office/powerpoint/2010/main" val="3609760151"/>
              </p:ext>
            </p:extLst>
          </p:nvPr>
        </p:nvGraphicFramePr>
        <p:xfrm>
          <a:off x="325314" y="1201964"/>
          <a:ext cx="6304086" cy="4876800"/>
        </p:xfrm>
        <a:graphic>
          <a:graphicData uri="http://schemas.openxmlformats.org/drawingml/2006/table">
            <a:tbl>
              <a:tblPr firstRow="1" bandRow="1">
                <a:tableStyleId>{5FD0F851-EC5A-4D38-B0AD-8093EC10F338}</a:tableStyleId>
              </a:tblPr>
              <a:tblGrid>
                <a:gridCol w="4212826">
                  <a:extLst>
                    <a:ext uri="{9D8B030D-6E8A-4147-A177-3AD203B41FA5}">
                      <a16:colId xmlns:a16="http://schemas.microsoft.com/office/drawing/2014/main" val="3562180193"/>
                    </a:ext>
                  </a:extLst>
                </a:gridCol>
                <a:gridCol w="1239251">
                  <a:extLst>
                    <a:ext uri="{9D8B030D-6E8A-4147-A177-3AD203B41FA5}">
                      <a16:colId xmlns:a16="http://schemas.microsoft.com/office/drawing/2014/main" val="3162834573"/>
                    </a:ext>
                  </a:extLst>
                </a:gridCol>
                <a:gridCol w="852009">
                  <a:extLst>
                    <a:ext uri="{9D8B030D-6E8A-4147-A177-3AD203B41FA5}">
                      <a16:colId xmlns:a16="http://schemas.microsoft.com/office/drawing/2014/main" val="3447121026"/>
                    </a:ext>
                  </a:extLst>
                </a:gridCol>
              </a:tblGrid>
              <a:tr h="232247">
                <a:tc>
                  <a:txBody>
                    <a:bodyPr/>
                    <a:lstStyle/>
                    <a:p>
                      <a:pPr algn="l" fontAlgn="b"/>
                      <a:r>
                        <a:rPr lang="en-US" sz="1400" u="none" strike="noStrike">
                          <a:effectLst/>
                        </a:rPr>
                        <a:t>Team</a:t>
                      </a:r>
                      <a:endParaRPr lang="en-US" sz="1400" b="0" i="0" u="none" strike="noStrike">
                        <a:solidFill>
                          <a:srgbClr val="FFFFFF"/>
                        </a:solidFill>
                        <a:effectLst/>
                        <a:latin typeface="Calibri" panose="020F0502020204030204" pitchFamily="34" charset="0"/>
                      </a:endParaRPr>
                    </a:p>
                  </a:txBody>
                  <a:tcPr marL="45720" marR="45720" anchor="ctr"/>
                </a:tc>
                <a:tc>
                  <a:txBody>
                    <a:bodyPr/>
                    <a:lstStyle/>
                    <a:p>
                      <a:pPr algn="l" fontAlgn="b"/>
                      <a:r>
                        <a:rPr lang="en-US" sz="1400" u="none" strike="noStrike">
                          <a:effectLst/>
                        </a:rPr>
                        <a:t>Documents</a:t>
                      </a:r>
                      <a:endParaRPr lang="en-US" sz="1400" b="0" i="0" u="none" strike="noStrike">
                        <a:solidFill>
                          <a:srgbClr val="FFFFFF"/>
                        </a:solidFill>
                        <a:effectLst/>
                        <a:latin typeface="Calibri" panose="020F0502020204030204" pitchFamily="34" charset="0"/>
                      </a:endParaRPr>
                    </a:p>
                  </a:txBody>
                  <a:tcPr marL="45720" marR="45720" anchor="ctr"/>
                </a:tc>
                <a:tc>
                  <a:txBody>
                    <a:bodyPr/>
                    <a:lstStyle/>
                    <a:p>
                      <a:pPr algn="r" fontAlgn="b"/>
                      <a:r>
                        <a:rPr lang="en-US" sz="1400" b="1" i="0" u="none" strike="noStrike">
                          <a:effectLst/>
                          <a:latin typeface="Calibri" panose="020F0502020204030204" pitchFamily="34" charset="0"/>
                        </a:rPr>
                        <a:t>Percent</a:t>
                      </a:r>
                    </a:p>
                  </a:txBody>
                  <a:tcPr marL="45720" marR="45720" anchor="ctr"/>
                </a:tc>
                <a:extLst>
                  <a:ext uri="{0D108BD9-81ED-4DB2-BD59-A6C34878D82A}">
                    <a16:rowId xmlns:a16="http://schemas.microsoft.com/office/drawing/2014/main" val="1921142089"/>
                  </a:ext>
                </a:extLst>
              </a:tr>
              <a:tr h="301960">
                <a:tc>
                  <a:txBody>
                    <a:bodyPr/>
                    <a:lstStyle/>
                    <a:p>
                      <a:pPr algn="l" fontAlgn="b"/>
                      <a:r>
                        <a:rPr lang="en-US" sz="1400" b="0" i="0" u="none" strike="noStrike">
                          <a:solidFill>
                            <a:srgbClr val="000000"/>
                          </a:solidFill>
                          <a:effectLst/>
                          <a:latin typeface="+mj-lt"/>
                        </a:rPr>
                        <a:t>Appeals &amp; Regulations</a:t>
                      </a:r>
                    </a:p>
                  </a:txBody>
                  <a:tcPr marL="45720" marR="45720" anchor="b"/>
                </a:tc>
                <a:tc>
                  <a:txBody>
                    <a:bodyPr/>
                    <a:lstStyle/>
                    <a:p>
                      <a:pPr algn="r" fontAlgn="b"/>
                      <a:r>
                        <a:rPr lang="en-US" sz="1400" b="0" i="0" u="none" strike="noStrike">
                          <a:solidFill>
                            <a:srgbClr val="000000"/>
                          </a:solidFill>
                          <a:effectLst/>
                          <a:latin typeface="+mj-lt"/>
                        </a:rPr>
                        <a:t>2,144</a:t>
                      </a:r>
                    </a:p>
                  </a:txBody>
                  <a:tcPr marL="45720" marR="45720" anchor="b"/>
                </a:tc>
                <a:tc>
                  <a:txBody>
                    <a:bodyPr/>
                    <a:lstStyle/>
                    <a:p>
                      <a:pPr algn="r" fontAlgn="b"/>
                      <a:r>
                        <a:rPr lang="en-US" sz="1400" b="0" i="0" u="none" strike="noStrike">
                          <a:effectLst/>
                          <a:latin typeface="+mj-lt"/>
                        </a:rPr>
                        <a:t>67%</a:t>
                      </a:r>
                    </a:p>
                  </a:txBody>
                  <a:tcPr marL="45720" marR="45720" anchor="b"/>
                </a:tc>
                <a:extLst>
                  <a:ext uri="{0D108BD9-81ED-4DB2-BD59-A6C34878D82A}">
                    <a16:rowId xmlns:a16="http://schemas.microsoft.com/office/drawing/2014/main" val="3977937649"/>
                  </a:ext>
                </a:extLst>
              </a:tr>
              <a:tr h="301960">
                <a:tc>
                  <a:txBody>
                    <a:bodyPr/>
                    <a:lstStyle/>
                    <a:p>
                      <a:pPr algn="l" fontAlgn="b"/>
                      <a:r>
                        <a:rPr lang="en-US" sz="1400" b="0" i="0" u="none" strike="noStrike">
                          <a:solidFill>
                            <a:srgbClr val="000000"/>
                          </a:solidFill>
                          <a:effectLst/>
                          <a:latin typeface="+mj-lt"/>
                        </a:rPr>
                        <a:t>Reference &amp; Reporting Management (RRM)</a:t>
                      </a:r>
                    </a:p>
                  </a:txBody>
                  <a:tcPr marL="45720" marR="45720" anchor="b"/>
                </a:tc>
                <a:tc>
                  <a:txBody>
                    <a:bodyPr/>
                    <a:lstStyle/>
                    <a:p>
                      <a:pPr algn="r" fontAlgn="b"/>
                      <a:r>
                        <a:rPr lang="en-US" sz="1400" b="0" i="0" u="none" strike="noStrike">
                          <a:solidFill>
                            <a:srgbClr val="000000"/>
                          </a:solidFill>
                          <a:effectLst/>
                          <a:latin typeface="+mj-lt"/>
                        </a:rPr>
                        <a:t>244</a:t>
                      </a:r>
                    </a:p>
                  </a:txBody>
                  <a:tcPr marL="45720" marR="45720" anchor="b"/>
                </a:tc>
                <a:tc>
                  <a:txBody>
                    <a:bodyPr/>
                    <a:lstStyle/>
                    <a:p>
                      <a:pPr algn="r" fontAlgn="b"/>
                      <a:r>
                        <a:rPr lang="en-US" sz="1400" b="0" i="0" u="none" strike="noStrike">
                          <a:effectLst/>
                          <a:latin typeface="+mj-lt"/>
                        </a:rPr>
                        <a:t>8%</a:t>
                      </a:r>
                    </a:p>
                  </a:txBody>
                  <a:tcPr marL="45720" marR="45720" anchor="b"/>
                </a:tc>
                <a:extLst>
                  <a:ext uri="{0D108BD9-81ED-4DB2-BD59-A6C34878D82A}">
                    <a16:rowId xmlns:a16="http://schemas.microsoft.com/office/drawing/2014/main" val="1685191131"/>
                  </a:ext>
                </a:extLst>
              </a:tr>
              <a:tr h="301960">
                <a:tc>
                  <a:txBody>
                    <a:bodyPr/>
                    <a:lstStyle/>
                    <a:p>
                      <a:pPr algn="l" fontAlgn="b"/>
                      <a:r>
                        <a:rPr lang="en-US" sz="1400" b="0" i="0" u="none" strike="noStrike">
                          <a:solidFill>
                            <a:srgbClr val="000000"/>
                          </a:solidFill>
                          <a:effectLst/>
                          <a:latin typeface="+mj-lt"/>
                        </a:rPr>
                        <a:t>Analytics &amp; Risk Management</a:t>
                      </a:r>
                    </a:p>
                  </a:txBody>
                  <a:tcPr marL="45720" marR="45720" anchor="b"/>
                </a:tc>
                <a:tc>
                  <a:txBody>
                    <a:bodyPr/>
                    <a:lstStyle/>
                    <a:p>
                      <a:pPr algn="r" fontAlgn="b"/>
                      <a:r>
                        <a:rPr lang="en-US" sz="1400" b="0" i="0" u="none" strike="noStrike">
                          <a:solidFill>
                            <a:srgbClr val="000000"/>
                          </a:solidFill>
                          <a:effectLst/>
                          <a:latin typeface="+mj-lt"/>
                        </a:rPr>
                        <a:t>244</a:t>
                      </a:r>
                    </a:p>
                  </a:txBody>
                  <a:tcPr marL="45720" marR="45720" anchor="b"/>
                </a:tc>
                <a:tc>
                  <a:txBody>
                    <a:bodyPr/>
                    <a:lstStyle/>
                    <a:p>
                      <a:pPr algn="r" fontAlgn="b"/>
                      <a:r>
                        <a:rPr lang="en-US" sz="1400" b="0" i="0" u="none" strike="noStrike">
                          <a:effectLst/>
                          <a:latin typeface="+mj-lt"/>
                        </a:rPr>
                        <a:t>8%</a:t>
                      </a:r>
                    </a:p>
                  </a:txBody>
                  <a:tcPr marL="45720" marR="45720" anchor="b"/>
                </a:tc>
                <a:extLst>
                  <a:ext uri="{0D108BD9-81ED-4DB2-BD59-A6C34878D82A}">
                    <a16:rowId xmlns:a16="http://schemas.microsoft.com/office/drawing/2014/main" val="843281659"/>
                  </a:ext>
                </a:extLst>
              </a:tr>
              <a:tr h="301960">
                <a:tc>
                  <a:txBody>
                    <a:bodyPr/>
                    <a:lstStyle/>
                    <a:p>
                      <a:pPr algn="l" fontAlgn="b"/>
                      <a:r>
                        <a:rPr lang="en-US" sz="1400" b="0" i="0" u="none" strike="noStrike">
                          <a:solidFill>
                            <a:srgbClr val="000000"/>
                          </a:solidFill>
                          <a:effectLst/>
                          <a:latin typeface="+mj-lt"/>
                        </a:rPr>
                        <a:t>Royalty Valuation (RV)</a:t>
                      </a:r>
                    </a:p>
                  </a:txBody>
                  <a:tcPr marL="45720" marR="45720" anchor="b"/>
                </a:tc>
                <a:tc>
                  <a:txBody>
                    <a:bodyPr/>
                    <a:lstStyle/>
                    <a:p>
                      <a:pPr algn="r" fontAlgn="b"/>
                      <a:r>
                        <a:rPr lang="en-US" sz="1400" b="0" i="0" u="none" strike="noStrike">
                          <a:solidFill>
                            <a:srgbClr val="000000"/>
                          </a:solidFill>
                          <a:effectLst/>
                          <a:latin typeface="+mj-lt"/>
                        </a:rPr>
                        <a:t>182</a:t>
                      </a:r>
                    </a:p>
                  </a:txBody>
                  <a:tcPr marL="45720" marR="45720" anchor="b"/>
                </a:tc>
                <a:tc>
                  <a:txBody>
                    <a:bodyPr/>
                    <a:lstStyle/>
                    <a:p>
                      <a:pPr algn="r" fontAlgn="b"/>
                      <a:r>
                        <a:rPr lang="en-US" sz="1400" b="0" i="0" u="none" strike="noStrike">
                          <a:effectLst/>
                          <a:latin typeface="+mj-lt"/>
                        </a:rPr>
                        <a:t>6%</a:t>
                      </a:r>
                    </a:p>
                  </a:txBody>
                  <a:tcPr marL="45720" marR="45720" anchor="b"/>
                </a:tc>
                <a:extLst>
                  <a:ext uri="{0D108BD9-81ED-4DB2-BD59-A6C34878D82A}">
                    <a16:rowId xmlns:a16="http://schemas.microsoft.com/office/drawing/2014/main" val="1927759569"/>
                  </a:ext>
                </a:extLst>
              </a:tr>
              <a:tr h="301960">
                <a:tc>
                  <a:txBody>
                    <a:bodyPr/>
                    <a:lstStyle/>
                    <a:p>
                      <a:pPr algn="l" fontAlgn="b"/>
                      <a:r>
                        <a:rPr lang="en-US" sz="1400" b="0" i="0" u="none" strike="noStrike">
                          <a:solidFill>
                            <a:srgbClr val="000000"/>
                          </a:solidFill>
                          <a:effectLst/>
                          <a:latin typeface="+mj-lt"/>
                        </a:rPr>
                        <a:t>Chief of Staff</a:t>
                      </a:r>
                    </a:p>
                  </a:txBody>
                  <a:tcPr marL="45720" marR="45720" anchor="b"/>
                </a:tc>
                <a:tc>
                  <a:txBody>
                    <a:bodyPr/>
                    <a:lstStyle/>
                    <a:p>
                      <a:pPr algn="r" fontAlgn="b"/>
                      <a:r>
                        <a:rPr lang="en-US" sz="1400" b="0" i="0" u="none" strike="noStrike">
                          <a:solidFill>
                            <a:srgbClr val="000000"/>
                          </a:solidFill>
                          <a:effectLst/>
                          <a:latin typeface="+mj-lt"/>
                        </a:rPr>
                        <a:t>146</a:t>
                      </a:r>
                    </a:p>
                  </a:txBody>
                  <a:tcPr marL="45720" marR="45720" anchor="b"/>
                </a:tc>
                <a:tc>
                  <a:txBody>
                    <a:bodyPr/>
                    <a:lstStyle/>
                    <a:p>
                      <a:pPr algn="r" fontAlgn="b"/>
                      <a:r>
                        <a:rPr lang="en-US" sz="1400" b="0" i="0" u="none" strike="noStrike">
                          <a:effectLst/>
                          <a:latin typeface="+mj-lt"/>
                        </a:rPr>
                        <a:t>5%</a:t>
                      </a:r>
                    </a:p>
                  </a:txBody>
                  <a:tcPr marL="45720" marR="45720" anchor="b"/>
                </a:tc>
                <a:extLst>
                  <a:ext uri="{0D108BD9-81ED-4DB2-BD59-A6C34878D82A}">
                    <a16:rowId xmlns:a16="http://schemas.microsoft.com/office/drawing/2014/main" val="2639884365"/>
                  </a:ext>
                </a:extLst>
              </a:tr>
              <a:tr h="301960">
                <a:tc>
                  <a:txBody>
                    <a:bodyPr/>
                    <a:lstStyle/>
                    <a:p>
                      <a:pPr algn="l" fontAlgn="b"/>
                      <a:r>
                        <a:rPr lang="en-US" sz="1400" b="0" i="0" u="none" strike="noStrike">
                          <a:solidFill>
                            <a:srgbClr val="000000"/>
                          </a:solidFill>
                          <a:effectLst/>
                          <a:latin typeface="+mj-lt"/>
                        </a:rPr>
                        <a:t>Office of the Deputy Director</a:t>
                      </a:r>
                    </a:p>
                  </a:txBody>
                  <a:tcPr marL="45720" marR="45720" anchor="b"/>
                </a:tc>
                <a:tc>
                  <a:txBody>
                    <a:bodyPr/>
                    <a:lstStyle/>
                    <a:p>
                      <a:pPr algn="r" fontAlgn="b"/>
                      <a:r>
                        <a:rPr lang="en-US" sz="1400" b="0" i="0" u="none" strike="noStrike">
                          <a:solidFill>
                            <a:srgbClr val="000000"/>
                          </a:solidFill>
                          <a:effectLst/>
                          <a:latin typeface="+mj-lt"/>
                        </a:rPr>
                        <a:t>72</a:t>
                      </a:r>
                    </a:p>
                  </a:txBody>
                  <a:tcPr marL="45720" marR="45720" anchor="b"/>
                </a:tc>
                <a:tc>
                  <a:txBody>
                    <a:bodyPr/>
                    <a:lstStyle/>
                    <a:p>
                      <a:pPr algn="r" fontAlgn="b"/>
                      <a:r>
                        <a:rPr lang="en-US" sz="1400" b="0" i="0" u="none" strike="noStrike">
                          <a:effectLst/>
                          <a:latin typeface="+mj-lt"/>
                        </a:rPr>
                        <a:t>2%</a:t>
                      </a:r>
                    </a:p>
                  </a:txBody>
                  <a:tcPr marL="45720" marR="45720" anchor="b"/>
                </a:tc>
                <a:extLst>
                  <a:ext uri="{0D108BD9-81ED-4DB2-BD59-A6C34878D82A}">
                    <a16:rowId xmlns:a16="http://schemas.microsoft.com/office/drawing/2014/main" val="41738614"/>
                  </a:ext>
                </a:extLst>
              </a:tr>
              <a:tr h="232247">
                <a:tc>
                  <a:txBody>
                    <a:bodyPr/>
                    <a:lstStyle/>
                    <a:p>
                      <a:pPr algn="l" fontAlgn="b"/>
                      <a:r>
                        <a:rPr lang="en-US" sz="1400" b="0" i="0" u="none" strike="noStrike" dirty="0">
                          <a:solidFill>
                            <a:srgbClr val="000000"/>
                          </a:solidFill>
                          <a:effectLst/>
                          <a:latin typeface="+mj-lt"/>
                        </a:rPr>
                        <a:t>Financial Management</a:t>
                      </a:r>
                    </a:p>
                  </a:txBody>
                  <a:tcPr marL="45720" marR="45720" anchor="b"/>
                </a:tc>
                <a:tc>
                  <a:txBody>
                    <a:bodyPr/>
                    <a:lstStyle/>
                    <a:p>
                      <a:pPr algn="r" fontAlgn="b"/>
                      <a:r>
                        <a:rPr lang="en-US" sz="1400" b="0" i="0" u="none" strike="noStrike">
                          <a:solidFill>
                            <a:srgbClr val="000000"/>
                          </a:solidFill>
                          <a:effectLst/>
                          <a:latin typeface="+mj-lt"/>
                        </a:rPr>
                        <a:t>51</a:t>
                      </a:r>
                    </a:p>
                  </a:txBody>
                  <a:tcPr marL="45720" marR="45720" anchor="b"/>
                </a:tc>
                <a:tc>
                  <a:txBody>
                    <a:bodyPr/>
                    <a:lstStyle/>
                    <a:p>
                      <a:pPr algn="r" fontAlgn="b"/>
                      <a:r>
                        <a:rPr lang="en-US" sz="1400" b="0" i="0" u="none" strike="noStrike">
                          <a:effectLst/>
                          <a:latin typeface="+mj-lt"/>
                        </a:rPr>
                        <a:t>2%</a:t>
                      </a:r>
                    </a:p>
                  </a:txBody>
                  <a:tcPr marL="45720" marR="45720" anchor="b"/>
                </a:tc>
                <a:extLst>
                  <a:ext uri="{0D108BD9-81ED-4DB2-BD59-A6C34878D82A}">
                    <a16:rowId xmlns:a16="http://schemas.microsoft.com/office/drawing/2014/main" val="3304325954"/>
                  </a:ext>
                </a:extLst>
              </a:tr>
              <a:tr h="232247">
                <a:tc>
                  <a:txBody>
                    <a:bodyPr/>
                    <a:lstStyle/>
                    <a:p>
                      <a:pPr algn="l" fontAlgn="b"/>
                      <a:r>
                        <a:rPr lang="en-US" sz="1400" b="0" i="0" u="none" strike="noStrike">
                          <a:solidFill>
                            <a:srgbClr val="000000"/>
                          </a:solidFill>
                          <a:effectLst/>
                          <a:latin typeface="+mj-lt"/>
                        </a:rPr>
                        <a:t>Infrastructure &amp; Technology Services</a:t>
                      </a:r>
                    </a:p>
                  </a:txBody>
                  <a:tcPr marL="45720" marR="45720" anchor="b"/>
                </a:tc>
                <a:tc>
                  <a:txBody>
                    <a:bodyPr/>
                    <a:lstStyle/>
                    <a:p>
                      <a:pPr algn="r" fontAlgn="b"/>
                      <a:r>
                        <a:rPr lang="en-US" sz="1400" b="0" i="0" u="none" strike="noStrike">
                          <a:solidFill>
                            <a:srgbClr val="000000"/>
                          </a:solidFill>
                          <a:effectLst/>
                          <a:latin typeface="+mj-lt"/>
                        </a:rPr>
                        <a:t>36</a:t>
                      </a:r>
                    </a:p>
                  </a:txBody>
                  <a:tcPr marL="45720" marR="45720" anchor="b"/>
                </a:tc>
                <a:tc>
                  <a:txBody>
                    <a:bodyPr/>
                    <a:lstStyle/>
                    <a:p>
                      <a:pPr algn="r" fontAlgn="b"/>
                      <a:r>
                        <a:rPr lang="en-US" sz="1400" b="0" i="0" u="none" strike="noStrike">
                          <a:effectLst/>
                          <a:latin typeface="+mj-lt"/>
                        </a:rPr>
                        <a:t>1%</a:t>
                      </a:r>
                    </a:p>
                  </a:txBody>
                  <a:tcPr marL="45720" marR="45720" anchor="b"/>
                </a:tc>
                <a:extLst>
                  <a:ext uri="{0D108BD9-81ED-4DB2-BD59-A6C34878D82A}">
                    <a16:rowId xmlns:a16="http://schemas.microsoft.com/office/drawing/2014/main" val="2502535492"/>
                  </a:ext>
                </a:extLst>
              </a:tr>
              <a:tr h="232247">
                <a:tc>
                  <a:txBody>
                    <a:bodyPr/>
                    <a:lstStyle/>
                    <a:p>
                      <a:pPr algn="l" fontAlgn="b"/>
                      <a:r>
                        <a:rPr lang="en-US" sz="1400" b="0" i="0" u="none" strike="noStrike">
                          <a:solidFill>
                            <a:srgbClr val="000000"/>
                          </a:solidFill>
                          <a:effectLst/>
                          <a:latin typeface="+mj-lt"/>
                        </a:rPr>
                        <a:t>Enforcement &amp; Litigation Support</a:t>
                      </a:r>
                    </a:p>
                  </a:txBody>
                  <a:tcPr marL="45720" marR="45720" anchor="b"/>
                </a:tc>
                <a:tc>
                  <a:txBody>
                    <a:bodyPr/>
                    <a:lstStyle/>
                    <a:p>
                      <a:pPr algn="r" fontAlgn="b"/>
                      <a:r>
                        <a:rPr lang="en-US" sz="1400" b="0" i="0" u="none" strike="noStrike">
                          <a:solidFill>
                            <a:srgbClr val="000000"/>
                          </a:solidFill>
                          <a:effectLst/>
                          <a:latin typeface="+mj-lt"/>
                        </a:rPr>
                        <a:t>20</a:t>
                      </a:r>
                    </a:p>
                  </a:txBody>
                  <a:tcPr marL="45720" marR="45720" anchor="b"/>
                </a:tc>
                <a:tc>
                  <a:txBody>
                    <a:bodyPr/>
                    <a:lstStyle/>
                    <a:p>
                      <a:pPr algn="r" fontAlgn="b"/>
                      <a:r>
                        <a:rPr lang="en-US" sz="1400" b="0" i="0" u="none" strike="noStrike">
                          <a:effectLst/>
                          <a:latin typeface="+mj-lt"/>
                        </a:rPr>
                        <a:t>1%</a:t>
                      </a:r>
                    </a:p>
                  </a:txBody>
                  <a:tcPr marL="45720" marR="45720" anchor="b"/>
                </a:tc>
                <a:extLst>
                  <a:ext uri="{0D108BD9-81ED-4DB2-BD59-A6C34878D82A}">
                    <a16:rowId xmlns:a16="http://schemas.microsoft.com/office/drawing/2014/main" val="3260269882"/>
                  </a:ext>
                </a:extLst>
              </a:tr>
              <a:tr h="232247">
                <a:tc>
                  <a:txBody>
                    <a:bodyPr/>
                    <a:lstStyle/>
                    <a:p>
                      <a:pPr algn="l" fontAlgn="b"/>
                      <a:r>
                        <a:rPr lang="en-US" sz="1400" b="0" i="0" u="none" strike="noStrike">
                          <a:solidFill>
                            <a:srgbClr val="000000"/>
                          </a:solidFill>
                          <a:effectLst/>
                          <a:latin typeface="+mj-lt"/>
                        </a:rPr>
                        <a:t>Audit Management</a:t>
                      </a:r>
                    </a:p>
                  </a:txBody>
                  <a:tcPr marL="45720" marR="45720" anchor="b"/>
                </a:tc>
                <a:tc>
                  <a:txBody>
                    <a:bodyPr/>
                    <a:lstStyle/>
                    <a:p>
                      <a:pPr algn="r" fontAlgn="b"/>
                      <a:r>
                        <a:rPr lang="en-US" sz="1400" b="0" i="0" u="none" strike="noStrike">
                          <a:solidFill>
                            <a:srgbClr val="000000"/>
                          </a:solidFill>
                          <a:effectLst/>
                          <a:latin typeface="+mj-lt"/>
                        </a:rPr>
                        <a:t>11</a:t>
                      </a:r>
                    </a:p>
                  </a:txBody>
                  <a:tcPr marL="45720" marR="45720" anchor="b"/>
                </a:tc>
                <a:tc>
                  <a:txBody>
                    <a:bodyPr/>
                    <a:lstStyle/>
                    <a:p>
                      <a:pPr algn="r" fontAlgn="b"/>
                      <a:r>
                        <a:rPr lang="en-US" sz="1400" b="0" i="0" u="none" strike="noStrike">
                          <a:effectLst/>
                          <a:latin typeface="+mj-lt"/>
                        </a:rPr>
                        <a:t>0%</a:t>
                      </a:r>
                    </a:p>
                  </a:txBody>
                  <a:tcPr marL="45720" marR="45720" anchor="b"/>
                </a:tc>
                <a:extLst>
                  <a:ext uri="{0D108BD9-81ED-4DB2-BD59-A6C34878D82A}">
                    <a16:rowId xmlns:a16="http://schemas.microsoft.com/office/drawing/2014/main" val="3672417115"/>
                  </a:ext>
                </a:extLst>
              </a:tr>
              <a:tr h="232247">
                <a:tc>
                  <a:txBody>
                    <a:bodyPr/>
                    <a:lstStyle/>
                    <a:p>
                      <a:pPr algn="l" fontAlgn="b"/>
                      <a:r>
                        <a:rPr lang="en-US" sz="1400" b="0" i="0" u="none" strike="noStrike">
                          <a:solidFill>
                            <a:srgbClr val="000000"/>
                          </a:solidFill>
                          <a:effectLst/>
                          <a:latin typeface="+mj-lt"/>
                        </a:rPr>
                        <a:t>Information &amp; Data Management (IDM)</a:t>
                      </a:r>
                    </a:p>
                  </a:txBody>
                  <a:tcPr marL="45720" marR="45720" anchor="b"/>
                </a:tc>
                <a:tc>
                  <a:txBody>
                    <a:bodyPr/>
                    <a:lstStyle/>
                    <a:p>
                      <a:pPr algn="r" fontAlgn="b"/>
                      <a:r>
                        <a:rPr lang="en-US" sz="1400" b="0" i="0" u="none" strike="noStrike">
                          <a:solidFill>
                            <a:srgbClr val="000000"/>
                          </a:solidFill>
                          <a:effectLst/>
                          <a:latin typeface="+mj-lt"/>
                        </a:rPr>
                        <a:t>10</a:t>
                      </a:r>
                    </a:p>
                  </a:txBody>
                  <a:tcPr marL="45720" marR="45720" anchor="b"/>
                </a:tc>
                <a:tc>
                  <a:txBody>
                    <a:bodyPr/>
                    <a:lstStyle/>
                    <a:p>
                      <a:pPr algn="r" fontAlgn="b"/>
                      <a:r>
                        <a:rPr lang="en-US" sz="1400" b="0" i="0" u="none" strike="noStrike">
                          <a:effectLst/>
                          <a:latin typeface="+mj-lt"/>
                        </a:rPr>
                        <a:t>0%</a:t>
                      </a:r>
                    </a:p>
                  </a:txBody>
                  <a:tcPr marL="45720" marR="45720" anchor="b"/>
                </a:tc>
                <a:extLst>
                  <a:ext uri="{0D108BD9-81ED-4DB2-BD59-A6C34878D82A}">
                    <a16:rowId xmlns:a16="http://schemas.microsoft.com/office/drawing/2014/main" val="3536435041"/>
                  </a:ext>
                </a:extLst>
              </a:tr>
              <a:tr h="120152">
                <a:tc>
                  <a:txBody>
                    <a:bodyPr/>
                    <a:lstStyle/>
                    <a:p>
                      <a:pPr algn="l" fontAlgn="b"/>
                      <a:r>
                        <a:rPr lang="en-US" sz="1400" b="0" i="0" u="none" strike="noStrike">
                          <a:solidFill>
                            <a:srgbClr val="000000"/>
                          </a:solidFill>
                          <a:effectLst/>
                          <a:latin typeface="+mj-lt"/>
                        </a:rPr>
                        <a:t>Infrastructure &amp; Digital Services (IDS)</a:t>
                      </a:r>
                    </a:p>
                  </a:txBody>
                  <a:tcPr marL="45720" marR="45720" anchor="b"/>
                </a:tc>
                <a:tc>
                  <a:txBody>
                    <a:bodyPr/>
                    <a:lstStyle/>
                    <a:p>
                      <a:pPr algn="r" fontAlgn="b"/>
                      <a:r>
                        <a:rPr lang="en-US" sz="1400" b="0" i="0" u="none" strike="noStrike">
                          <a:solidFill>
                            <a:srgbClr val="000000"/>
                          </a:solidFill>
                          <a:effectLst/>
                          <a:latin typeface="+mj-lt"/>
                        </a:rPr>
                        <a:t>8</a:t>
                      </a:r>
                    </a:p>
                  </a:txBody>
                  <a:tcPr marL="45720" marR="45720" anchor="b"/>
                </a:tc>
                <a:tc>
                  <a:txBody>
                    <a:bodyPr/>
                    <a:lstStyle/>
                    <a:p>
                      <a:pPr algn="r" fontAlgn="b"/>
                      <a:r>
                        <a:rPr lang="en-US" sz="1400" b="0" i="0" u="none" strike="noStrike">
                          <a:effectLst/>
                          <a:latin typeface="+mj-lt"/>
                        </a:rPr>
                        <a:t>0%</a:t>
                      </a:r>
                    </a:p>
                  </a:txBody>
                  <a:tcPr marL="45720" marR="45720" anchor="b"/>
                </a:tc>
                <a:extLst>
                  <a:ext uri="{0D108BD9-81ED-4DB2-BD59-A6C34878D82A}">
                    <a16:rowId xmlns:a16="http://schemas.microsoft.com/office/drawing/2014/main" val="66793117"/>
                  </a:ext>
                </a:extLst>
              </a:tr>
              <a:tr h="232247">
                <a:tc>
                  <a:txBody>
                    <a:bodyPr/>
                    <a:lstStyle/>
                    <a:p>
                      <a:pPr algn="l" fontAlgn="b"/>
                      <a:r>
                        <a:rPr lang="en-US" sz="1400" b="0" i="0" u="none" strike="noStrike">
                          <a:solidFill>
                            <a:srgbClr val="000000"/>
                          </a:solidFill>
                          <a:effectLst/>
                          <a:latin typeface="+mj-lt"/>
                        </a:rPr>
                        <a:t>Indian Trust, Outreach &amp; Coordination (ITOC)</a:t>
                      </a:r>
                    </a:p>
                  </a:txBody>
                  <a:tcPr marL="45720" marR="45720" anchor="b"/>
                </a:tc>
                <a:tc>
                  <a:txBody>
                    <a:bodyPr/>
                    <a:lstStyle/>
                    <a:p>
                      <a:pPr algn="r" fontAlgn="b"/>
                      <a:r>
                        <a:rPr lang="en-US" sz="1400" b="0" i="0" u="none" strike="noStrike">
                          <a:solidFill>
                            <a:srgbClr val="000000"/>
                          </a:solidFill>
                          <a:effectLst/>
                          <a:latin typeface="+mj-lt"/>
                        </a:rPr>
                        <a:t>8</a:t>
                      </a:r>
                    </a:p>
                  </a:txBody>
                  <a:tcPr marL="45720" marR="45720" anchor="b"/>
                </a:tc>
                <a:tc>
                  <a:txBody>
                    <a:bodyPr/>
                    <a:lstStyle/>
                    <a:p>
                      <a:pPr algn="r" fontAlgn="b"/>
                      <a:r>
                        <a:rPr lang="en-US" sz="1400" b="0" i="0" u="none" strike="noStrike">
                          <a:effectLst/>
                          <a:latin typeface="+mj-lt"/>
                        </a:rPr>
                        <a:t>0%</a:t>
                      </a:r>
                    </a:p>
                  </a:txBody>
                  <a:tcPr marL="45720" marR="45720" anchor="b"/>
                </a:tc>
                <a:extLst>
                  <a:ext uri="{0D108BD9-81ED-4DB2-BD59-A6C34878D82A}">
                    <a16:rowId xmlns:a16="http://schemas.microsoft.com/office/drawing/2014/main" val="2262203459"/>
                  </a:ext>
                </a:extLst>
              </a:tr>
              <a:tr h="232247">
                <a:tc>
                  <a:txBody>
                    <a:bodyPr/>
                    <a:lstStyle/>
                    <a:p>
                      <a:pPr algn="l" fontAlgn="b"/>
                      <a:r>
                        <a:rPr lang="en-US" sz="1400" b="0" i="0" u="none" strike="noStrike">
                          <a:solidFill>
                            <a:srgbClr val="000000"/>
                          </a:solidFill>
                          <a:effectLst/>
                          <a:latin typeface="+mj-lt"/>
                        </a:rPr>
                        <a:t>Compliance Management</a:t>
                      </a:r>
                    </a:p>
                  </a:txBody>
                  <a:tcPr marL="45720" marR="45720" anchor="b"/>
                </a:tc>
                <a:tc>
                  <a:txBody>
                    <a:bodyPr/>
                    <a:lstStyle/>
                    <a:p>
                      <a:pPr algn="r" fontAlgn="b"/>
                      <a:r>
                        <a:rPr lang="en-US" sz="1400" b="0" i="0" u="none" strike="noStrike">
                          <a:solidFill>
                            <a:srgbClr val="000000"/>
                          </a:solidFill>
                          <a:effectLst/>
                          <a:latin typeface="+mj-lt"/>
                        </a:rPr>
                        <a:t>6</a:t>
                      </a:r>
                    </a:p>
                  </a:txBody>
                  <a:tcPr marL="45720" marR="45720" anchor="b"/>
                </a:tc>
                <a:tc>
                  <a:txBody>
                    <a:bodyPr/>
                    <a:lstStyle/>
                    <a:p>
                      <a:pPr algn="r" fontAlgn="b"/>
                      <a:r>
                        <a:rPr lang="en-US" sz="1400" b="0" i="0" u="none" strike="noStrike">
                          <a:effectLst/>
                          <a:latin typeface="+mj-lt"/>
                        </a:rPr>
                        <a:t>0%</a:t>
                      </a:r>
                    </a:p>
                  </a:txBody>
                  <a:tcPr marL="45720" marR="45720" anchor="b"/>
                </a:tc>
                <a:extLst>
                  <a:ext uri="{0D108BD9-81ED-4DB2-BD59-A6C34878D82A}">
                    <a16:rowId xmlns:a16="http://schemas.microsoft.com/office/drawing/2014/main" val="2097730218"/>
                  </a:ext>
                </a:extLst>
              </a:tr>
              <a:tr h="232247">
                <a:tc>
                  <a:txBody>
                    <a:bodyPr/>
                    <a:lstStyle/>
                    <a:p>
                      <a:pPr algn="l" fontAlgn="b"/>
                      <a:r>
                        <a:rPr lang="en-US" sz="1400" b="0" i="0" u="none" strike="noStrike">
                          <a:solidFill>
                            <a:srgbClr val="000000"/>
                          </a:solidFill>
                          <a:effectLst/>
                          <a:latin typeface="+mj-lt"/>
                        </a:rPr>
                        <a:t>MRMSS Management</a:t>
                      </a:r>
                    </a:p>
                  </a:txBody>
                  <a:tcPr marL="45720" marR="45720" anchor="b"/>
                </a:tc>
                <a:tc>
                  <a:txBody>
                    <a:bodyPr/>
                    <a:lstStyle/>
                    <a:p>
                      <a:pPr algn="r" fontAlgn="b"/>
                      <a:r>
                        <a:rPr lang="en-US" sz="1400" b="0" i="0" u="none" strike="noStrike">
                          <a:solidFill>
                            <a:srgbClr val="000000"/>
                          </a:solidFill>
                          <a:effectLst/>
                          <a:latin typeface="+mj-lt"/>
                        </a:rPr>
                        <a:t>3</a:t>
                      </a:r>
                    </a:p>
                  </a:txBody>
                  <a:tcPr marL="45720" marR="45720" anchor="b"/>
                </a:tc>
                <a:tc>
                  <a:txBody>
                    <a:bodyPr/>
                    <a:lstStyle/>
                    <a:p>
                      <a:pPr algn="r" fontAlgn="b"/>
                      <a:r>
                        <a:rPr lang="en-US" sz="1400" b="0" i="0" u="none" strike="noStrike" dirty="0">
                          <a:effectLst/>
                          <a:latin typeface="+mj-lt"/>
                        </a:rPr>
                        <a:t>0%</a:t>
                      </a:r>
                    </a:p>
                  </a:txBody>
                  <a:tcPr marL="45720" marR="45720" anchor="b"/>
                </a:tc>
                <a:extLst>
                  <a:ext uri="{0D108BD9-81ED-4DB2-BD59-A6C34878D82A}">
                    <a16:rowId xmlns:a16="http://schemas.microsoft.com/office/drawing/2014/main" val="1030871112"/>
                  </a:ext>
                </a:extLst>
              </a:tr>
            </a:tbl>
          </a:graphicData>
        </a:graphic>
      </p:graphicFrame>
      <p:sp>
        <p:nvSpPr>
          <p:cNvPr id="5" name="Slide Number Placeholder 4">
            <a:extLst>
              <a:ext uri="{FF2B5EF4-FFF2-40B4-BE49-F238E27FC236}">
                <a16:creationId xmlns:a16="http://schemas.microsoft.com/office/drawing/2014/main" id="{97E0B8E7-A9A8-4245-9F8A-34D064249411}"/>
              </a:ext>
            </a:extLst>
          </p:cNvPr>
          <p:cNvSpPr>
            <a:spLocks noGrp="1"/>
          </p:cNvSpPr>
          <p:nvPr>
            <p:ph type="sldNum" idx="12"/>
          </p:nvPr>
        </p:nvSpPr>
        <p:spPr/>
        <p:txBody>
          <a:bodyPr/>
          <a:lstStyle/>
          <a:p>
            <a:pPr lvl="0"/>
            <a:fld id="{00000000-1234-1234-1234-123412341234}" type="slidenum">
              <a:rPr lang="en-US" smtClean="0"/>
              <a:pPr lvl="0"/>
              <a:t>34</a:t>
            </a:fld>
            <a:endParaRPr lang="en-US"/>
          </a:p>
        </p:txBody>
      </p:sp>
    </p:spTree>
    <p:extLst>
      <p:ext uri="{BB962C8B-B14F-4D97-AF65-F5344CB8AC3E}">
        <p14:creationId xmlns:p14="http://schemas.microsoft.com/office/powerpoint/2010/main" val="6982891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D6A2B4A-F5E4-41C7-A541-2F9B089E7F0D}"/>
              </a:ext>
            </a:extLst>
          </p:cNvPr>
          <p:cNvSpPr>
            <a:spLocks noGrp="1"/>
          </p:cNvSpPr>
          <p:nvPr>
            <p:ph type="title"/>
          </p:nvPr>
        </p:nvSpPr>
        <p:spPr/>
        <p:txBody>
          <a:bodyPr/>
          <a:lstStyle/>
          <a:p>
            <a:r>
              <a:rPr lang="en-US"/>
              <a:t>Phase 3 documents by category</a:t>
            </a:r>
          </a:p>
        </p:txBody>
      </p:sp>
      <p:graphicFrame>
        <p:nvGraphicFramePr>
          <p:cNvPr id="18" name="Table 17" descr="Table showing number of phase 3 documents by category.">
            <a:extLst>
              <a:ext uri="{FF2B5EF4-FFF2-40B4-BE49-F238E27FC236}">
                <a16:creationId xmlns:a16="http://schemas.microsoft.com/office/drawing/2014/main" id="{0B2D03D1-C78D-4893-9367-38ACD419CCAA}"/>
              </a:ext>
            </a:extLst>
          </p:cNvPr>
          <p:cNvGraphicFramePr>
            <a:graphicFrameLocks noGrp="1"/>
          </p:cNvGraphicFramePr>
          <p:nvPr>
            <p:extLst>
              <p:ext uri="{D42A27DB-BD31-4B8C-83A1-F6EECF244321}">
                <p14:modId xmlns:p14="http://schemas.microsoft.com/office/powerpoint/2010/main" val="2191341174"/>
              </p:ext>
            </p:extLst>
          </p:nvPr>
        </p:nvGraphicFramePr>
        <p:xfrm>
          <a:off x="361950" y="1195370"/>
          <a:ext cx="5486400" cy="5105680"/>
        </p:xfrm>
        <a:graphic>
          <a:graphicData uri="http://schemas.openxmlformats.org/drawingml/2006/table">
            <a:tbl>
              <a:tblPr firstRow="1" bandRow="1">
                <a:tableStyleId>{5FD0F851-EC5A-4D38-B0AD-8093EC10F338}</a:tableStyleId>
              </a:tblPr>
              <a:tblGrid>
                <a:gridCol w="3428575">
                  <a:extLst>
                    <a:ext uri="{9D8B030D-6E8A-4147-A177-3AD203B41FA5}">
                      <a16:colId xmlns:a16="http://schemas.microsoft.com/office/drawing/2014/main" val="3562180193"/>
                    </a:ext>
                  </a:extLst>
                </a:gridCol>
                <a:gridCol w="1316328">
                  <a:extLst>
                    <a:ext uri="{9D8B030D-6E8A-4147-A177-3AD203B41FA5}">
                      <a16:colId xmlns:a16="http://schemas.microsoft.com/office/drawing/2014/main" val="3162834573"/>
                    </a:ext>
                  </a:extLst>
                </a:gridCol>
                <a:gridCol w="741497">
                  <a:extLst>
                    <a:ext uri="{9D8B030D-6E8A-4147-A177-3AD203B41FA5}">
                      <a16:colId xmlns:a16="http://schemas.microsoft.com/office/drawing/2014/main" val="3447121026"/>
                    </a:ext>
                  </a:extLst>
                </a:gridCol>
              </a:tblGrid>
              <a:tr h="232247">
                <a:tc>
                  <a:txBody>
                    <a:bodyPr/>
                    <a:lstStyle/>
                    <a:p>
                      <a:pPr algn="l" fontAlgn="b"/>
                      <a:r>
                        <a:rPr lang="en-US" sz="1200" u="none" strike="noStrike">
                          <a:effectLst/>
                          <a:latin typeface="+mj-lt"/>
                        </a:rPr>
                        <a:t>Category</a:t>
                      </a:r>
                      <a:endParaRPr lang="en-US" sz="1200" b="0" i="0" u="none" strike="noStrike">
                        <a:solidFill>
                          <a:srgbClr val="FFFFFF"/>
                        </a:solidFill>
                        <a:effectLst/>
                        <a:latin typeface="+mj-lt"/>
                      </a:endParaRPr>
                    </a:p>
                  </a:txBody>
                  <a:tcPr marL="45720" marR="45720" anchor="ctr"/>
                </a:tc>
                <a:tc>
                  <a:txBody>
                    <a:bodyPr/>
                    <a:lstStyle/>
                    <a:p>
                      <a:pPr algn="l" fontAlgn="b"/>
                      <a:r>
                        <a:rPr lang="en-US" sz="1200" u="none" strike="noStrike">
                          <a:effectLst/>
                          <a:latin typeface="+mj-lt"/>
                        </a:rPr>
                        <a:t>Documents</a:t>
                      </a:r>
                      <a:endParaRPr lang="en-US" sz="1200" b="0" i="0" u="none" strike="noStrike">
                        <a:solidFill>
                          <a:srgbClr val="FFFFFF"/>
                        </a:solidFill>
                        <a:effectLst/>
                        <a:latin typeface="+mj-lt"/>
                      </a:endParaRPr>
                    </a:p>
                  </a:txBody>
                  <a:tcPr marL="45720" marR="45720" anchor="ctr"/>
                </a:tc>
                <a:tc>
                  <a:txBody>
                    <a:bodyPr/>
                    <a:lstStyle/>
                    <a:p>
                      <a:pPr algn="r" fontAlgn="b"/>
                      <a:r>
                        <a:rPr lang="en-US" sz="1200" b="1" i="0" u="none" strike="noStrike">
                          <a:effectLst/>
                          <a:latin typeface="+mj-lt"/>
                        </a:rPr>
                        <a:t>Percent</a:t>
                      </a:r>
                    </a:p>
                  </a:txBody>
                  <a:tcPr marL="45720" marR="45720" anchor="ctr"/>
                </a:tc>
                <a:extLst>
                  <a:ext uri="{0D108BD9-81ED-4DB2-BD59-A6C34878D82A}">
                    <a16:rowId xmlns:a16="http://schemas.microsoft.com/office/drawing/2014/main" val="1921142089"/>
                  </a:ext>
                </a:extLst>
              </a:tr>
              <a:tr h="301960">
                <a:tc>
                  <a:txBody>
                    <a:bodyPr/>
                    <a:lstStyle/>
                    <a:p>
                      <a:pPr algn="l" fontAlgn="b"/>
                      <a:r>
                        <a:rPr lang="en-US" sz="1200" b="0" i="0" u="none" strike="noStrike">
                          <a:solidFill>
                            <a:srgbClr val="000000"/>
                          </a:solidFill>
                          <a:effectLst/>
                          <a:latin typeface="+mj-lt"/>
                        </a:rPr>
                        <a:t>Comments (FRN)</a:t>
                      </a:r>
                    </a:p>
                  </a:txBody>
                  <a:tcPr marL="45720" marR="45720" anchor="b"/>
                </a:tc>
                <a:tc>
                  <a:txBody>
                    <a:bodyPr/>
                    <a:lstStyle/>
                    <a:p>
                      <a:pPr algn="r" fontAlgn="b"/>
                      <a:r>
                        <a:rPr lang="en-US" sz="1200" b="0" i="0" u="none" strike="noStrike">
                          <a:solidFill>
                            <a:srgbClr val="000000"/>
                          </a:solidFill>
                          <a:effectLst/>
                          <a:latin typeface="+mj-lt"/>
                        </a:rPr>
                        <a:t>1,288</a:t>
                      </a:r>
                    </a:p>
                  </a:txBody>
                  <a:tcPr marL="45720" marR="45720" anchor="b"/>
                </a:tc>
                <a:tc>
                  <a:txBody>
                    <a:bodyPr/>
                    <a:lstStyle/>
                    <a:p>
                      <a:pPr algn="r" fontAlgn="b"/>
                      <a:r>
                        <a:rPr lang="en-US" sz="1200" b="0" i="0" u="none" strike="noStrike">
                          <a:effectLst/>
                          <a:latin typeface="+mj-lt"/>
                        </a:rPr>
                        <a:t>40%</a:t>
                      </a:r>
                    </a:p>
                  </a:txBody>
                  <a:tcPr marL="45720" marR="45720" anchor="b"/>
                </a:tc>
                <a:extLst>
                  <a:ext uri="{0D108BD9-81ED-4DB2-BD59-A6C34878D82A}">
                    <a16:rowId xmlns:a16="http://schemas.microsoft.com/office/drawing/2014/main" val="3977937649"/>
                  </a:ext>
                </a:extLst>
              </a:tr>
              <a:tr h="301960">
                <a:tc>
                  <a:txBody>
                    <a:bodyPr/>
                    <a:lstStyle/>
                    <a:p>
                      <a:pPr algn="l" fontAlgn="b"/>
                      <a:r>
                        <a:rPr lang="en-US" sz="1200" b="0" i="0" u="none" strike="noStrike">
                          <a:solidFill>
                            <a:srgbClr val="000000"/>
                          </a:solidFill>
                          <a:effectLst/>
                          <a:latin typeface="+mj-lt"/>
                        </a:rPr>
                        <a:t>Federal Register Notices (FRNs)</a:t>
                      </a:r>
                    </a:p>
                  </a:txBody>
                  <a:tcPr marL="45720" marR="45720" anchor="b"/>
                </a:tc>
                <a:tc>
                  <a:txBody>
                    <a:bodyPr/>
                    <a:lstStyle/>
                    <a:p>
                      <a:pPr algn="r" fontAlgn="b"/>
                      <a:r>
                        <a:rPr lang="en-US" sz="1200" b="0" i="0" u="none" strike="noStrike">
                          <a:solidFill>
                            <a:srgbClr val="000000"/>
                          </a:solidFill>
                          <a:effectLst/>
                          <a:latin typeface="+mj-lt"/>
                        </a:rPr>
                        <a:t>463</a:t>
                      </a:r>
                    </a:p>
                  </a:txBody>
                  <a:tcPr marL="45720" marR="45720" anchor="b"/>
                </a:tc>
                <a:tc>
                  <a:txBody>
                    <a:bodyPr/>
                    <a:lstStyle/>
                    <a:p>
                      <a:pPr algn="r" fontAlgn="b"/>
                      <a:r>
                        <a:rPr lang="en-US" sz="1200" b="0" i="0" u="none" strike="noStrike">
                          <a:effectLst/>
                          <a:latin typeface="+mj-lt"/>
                        </a:rPr>
                        <a:t>15%</a:t>
                      </a:r>
                    </a:p>
                  </a:txBody>
                  <a:tcPr marL="45720" marR="45720" anchor="b"/>
                </a:tc>
                <a:extLst>
                  <a:ext uri="{0D108BD9-81ED-4DB2-BD59-A6C34878D82A}">
                    <a16:rowId xmlns:a16="http://schemas.microsoft.com/office/drawing/2014/main" val="437774522"/>
                  </a:ext>
                </a:extLst>
              </a:tr>
              <a:tr h="301960">
                <a:tc>
                  <a:txBody>
                    <a:bodyPr/>
                    <a:lstStyle/>
                    <a:p>
                      <a:pPr algn="l" fontAlgn="b"/>
                      <a:r>
                        <a:rPr lang="en-US" sz="1200" b="0" i="0" u="none" strike="noStrike">
                          <a:solidFill>
                            <a:srgbClr val="000000"/>
                          </a:solidFill>
                          <a:effectLst/>
                          <a:latin typeface="+mj-lt"/>
                        </a:rPr>
                        <a:t>Reporter Letters</a:t>
                      </a:r>
                    </a:p>
                  </a:txBody>
                  <a:tcPr marL="45720" marR="45720" anchor="b"/>
                </a:tc>
                <a:tc>
                  <a:txBody>
                    <a:bodyPr/>
                    <a:lstStyle/>
                    <a:p>
                      <a:pPr algn="r" fontAlgn="b"/>
                      <a:r>
                        <a:rPr lang="en-US" sz="1200" b="0" i="0" u="none" strike="noStrike">
                          <a:solidFill>
                            <a:srgbClr val="000000"/>
                          </a:solidFill>
                          <a:effectLst/>
                          <a:latin typeface="+mj-lt"/>
                        </a:rPr>
                        <a:t>341</a:t>
                      </a:r>
                    </a:p>
                  </a:txBody>
                  <a:tcPr marL="45720" marR="45720" anchor="b"/>
                </a:tc>
                <a:tc>
                  <a:txBody>
                    <a:bodyPr/>
                    <a:lstStyle/>
                    <a:p>
                      <a:pPr algn="r" fontAlgn="b"/>
                      <a:r>
                        <a:rPr lang="en-US" sz="1200" b="0" i="0" u="none" strike="noStrike">
                          <a:effectLst/>
                          <a:latin typeface="+mj-lt"/>
                        </a:rPr>
                        <a:t>11%</a:t>
                      </a:r>
                    </a:p>
                  </a:txBody>
                  <a:tcPr marL="45720" marR="45720" anchor="b"/>
                </a:tc>
                <a:extLst>
                  <a:ext uri="{0D108BD9-81ED-4DB2-BD59-A6C34878D82A}">
                    <a16:rowId xmlns:a16="http://schemas.microsoft.com/office/drawing/2014/main" val="386377403"/>
                  </a:ext>
                </a:extLst>
              </a:tr>
              <a:tr h="301960">
                <a:tc>
                  <a:txBody>
                    <a:bodyPr/>
                    <a:lstStyle/>
                    <a:p>
                      <a:pPr algn="l" fontAlgn="b"/>
                      <a:r>
                        <a:rPr lang="en-US" sz="1200" b="0" i="0" u="none" strike="noStrike">
                          <a:solidFill>
                            <a:srgbClr val="000000"/>
                          </a:solidFill>
                          <a:effectLst/>
                          <a:latin typeface="+mj-lt"/>
                        </a:rPr>
                        <a:t>Pricing</a:t>
                      </a:r>
                    </a:p>
                  </a:txBody>
                  <a:tcPr marL="45720" marR="45720" anchor="b"/>
                </a:tc>
                <a:tc>
                  <a:txBody>
                    <a:bodyPr/>
                    <a:lstStyle/>
                    <a:p>
                      <a:pPr algn="r" fontAlgn="b"/>
                      <a:r>
                        <a:rPr lang="en-US" sz="1200" b="0" i="0" u="none" strike="noStrike">
                          <a:solidFill>
                            <a:srgbClr val="000000"/>
                          </a:solidFill>
                          <a:effectLst/>
                          <a:latin typeface="+mj-lt"/>
                        </a:rPr>
                        <a:t>202</a:t>
                      </a:r>
                    </a:p>
                  </a:txBody>
                  <a:tcPr marL="45720" marR="45720" anchor="b"/>
                </a:tc>
                <a:tc>
                  <a:txBody>
                    <a:bodyPr/>
                    <a:lstStyle/>
                    <a:p>
                      <a:pPr algn="r" fontAlgn="b"/>
                      <a:r>
                        <a:rPr lang="en-US" sz="1200" b="0" i="0" u="none" strike="noStrike">
                          <a:effectLst/>
                          <a:latin typeface="+mj-lt"/>
                        </a:rPr>
                        <a:t>6%</a:t>
                      </a:r>
                    </a:p>
                  </a:txBody>
                  <a:tcPr marL="45720" marR="45720" anchor="b"/>
                </a:tc>
                <a:extLst>
                  <a:ext uri="{0D108BD9-81ED-4DB2-BD59-A6C34878D82A}">
                    <a16:rowId xmlns:a16="http://schemas.microsoft.com/office/drawing/2014/main" val="2015656786"/>
                  </a:ext>
                </a:extLst>
              </a:tr>
              <a:tr h="301960">
                <a:tc>
                  <a:txBody>
                    <a:bodyPr/>
                    <a:lstStyle/>
                    <a:p>
                      <a:pPr algn="l" fontAlgn="b"/>
                      <a:r>
                        <a:rPr lang="en-US" sz="1200" b="0" i="0" u="none" strike="noStrike">
                          <a:solidFill>
                            <a:srgbClr val="000000"/>
                          </a:solidFill>
                          <a:effectLst/>
                          <a:latin typeface="+mj-lt"/>
                        </a:rPr>
                        <a:t>ICR Package</a:t>
                      </a:r>
                    </a:p>
                  </a:txBody>
                  <a:tcPr marL="45720" marR="45720" anchor="b"/>
                </a:tc>
                <a:tc>
                  <a:txBody>
                    <a:bodyPr/>
                    <a:lstStyle/>
                    <a:p>
                      <a:pPr algn="r" fontAlgn="b"/>
                      <a:r>
                        <a:rPr lang="en-US" sz="1200" b="0" i="0" u="none" strike="noStrike">
                          <a:solidFill>
                            <a:srgbClr val="000000"/>
                          </a:solidFill>
                          <a:effectLst/>
                          <a:latin typeface="+mj-lt"/>
                        </a:rPr>
                        <a:t>150</a:t>
                      </a:r>
                    </a:p>
                  </a:txBody>
                  <a:tcPr marL="45720" marR="45720" anchor="b"/>
                </a:tc>
                <a:tc>
                  <a:txBody>
                    <a:bodyPr/>
                    <a:lstStyle/>
                    <a:p>
                      <a:pPr algn="r" fontAlgn="b"/>
                      <a:r>
                        <a:rPr lang="en-US" sz="1200" b="0" i="0" u="none" strike="noStrike">
                          <a:effectLst/>
                          <a:latin typeface="+mj-lt"/>
                        </a:rPr>
                        <a:t>5%</a:t>
                      </a:r>
                    </a:p>
                  </a:txBody>
                  <a:tcPr marL="45720" marR="45720" anchor="b"/>
                </a:tc>
                <a:extLst>
                  <a:ext uri="{0D108BD9-81ED-4DB2-BD59-A6C34878D82A}">
                    <a16:rowId xmlns:a16="http://schemas.microsoft.com/office/drawing/2014/main" val="2682382357"/>
                  </a:ext>
                </a:extLst>
              </a:tr>
              <a:tr h="301960">
                <a:tc>
                  <a:txBody>
                    <a:bodyPr/>
                    <a:lstStyle/>
                    <a:p>
                      <a:pPr algn="l" fontAlgn="b"/>
                      <a:r>
                        <a:rPr lang="en-US" sz="1200" b="0" i="0" u="none" strike="noStrike">
                          <a:solidFill>
                            <a:srgbClr val="000000"/>
                          </a:solidFill>
                          <a:effectLst/>
                          <a:latin typeface="+mj-lt"/>
                        </a:rPr>
                        <a:t>Press Releases</a:t>
                      </a:r>
                    </a:p>
                  </a:txBody>
                  <a:tcPr marL="45720" marR="45720" anchor="b"/>
                </a:tc>
                <a:tc>
                  <a:txBody>
                    <a:bodyPr/>
                    <a:lstStyle/>
                    <a:p>
                      <a:pPr algn="r" fontAlgn="b"/>
                      <a:r>
                        <a:rPr lang="en-US" sz="1200" b="0" i="0" u="none" strike="noStrike">
                          <a:solidFill>
                            <a:srgbClr val="000000"/>
                          </a:solidFill>
                          <a:effectLst/>
                          <a:latin typeface="+mj-lt"/>
                        </a:rPr>
                        <a:t>146</a:t>
                      </a:r>
                    </a:p>
                  </a:txBody>
                  <a:tcPr marL="45720" marR="45720" anchor="b"/>
                </a:tc>
                <a:tc>
                  <a:txBody>
                    <a:bodyPr/>
                    <a:lstStyle/>
                    <a:p>
                      <a:pPr algn="r" fontAlgn="b"/>
                      <a:r>
                        <a:rPr lang="en-US" sz="1200" b="0" i="0" u="none" strike="noStrike">
                          <a:effectLst/>
                          <a:latin typeface="+mj-lt"/>
                        </a:rPr>
                        <a:t>5%</a:t>
                      </a:r>
                    </a:p>
                  </a:txBody>
                  <a:tcPr marL="45720" marR="45720" anchor="b"/>
                </a:tc>
                <a:extLst>
                  <a:ext uri="{0D108BD9-81ED-4DB2-BD59-A6C34878D82A}">
                    <a16:rowId xmlns:a16="http://schemas.microsoft.com/office/drawing/2014/main" val="2895593072"/>
                  </a:ext>
                </a:extLst>
              </a:tr>
              <a:tr h="301960">
                <a:tc>
                  <a:txBody>
                    <a:bodyPr/>
                    <a:lstStyle/>
                    <a:p>
                      <a:pPr algn="l" fontAlgn="b"/>
                      <a:r>
                        <a:rPr lang="en-US" sz="1200" b="0" i="0" u="none" strike="noStrike">
                          <a:solidFill>
                            <a:srgbClr val="000000"/>
                          </a:solidFill>
                          <a:effectLst/>
                          <a:latin typeface="+mj-lt"/>
                        </a:rPr>
                        <a:t>OMB Notice of Action</a:t>
                      </a:r>
                    </a:p>
                  </a:txBody>
                  <a:tcPr marL="45720" marR="45720" anchor="b"/>
                </a:tc>
                <a:tc>
                  <a:txBody>
                    <a:bodyPr/>
                    <a:lstStyle/>
                    <a:p>
                      <a:pPr algn="r" fontAlgn="b"/>
                      <a:r>
                        <a:rPr lang="en-US" sz="1200" b="0" i="0" u="none" strike="noStrike">
                          <a:solidFill>
                            <a:srgbClr val="000000"/>
                          </a:solidFill>
                          <a:effectLst/>
                          <a:latin typeface="+mj-lt"/>
                        </a:rPr>
                        <a:t>114</a:t>
                      </a:r>
                    </a:p>
                  </a:txBody>
                  <a:tcPr marL="45720" marR="45720" anchor="b"/>
                </a:tc>
                <a:tc>
                  <a:txBody>
                    <a:bodyPr/>
                    <a:lstStyle/>
                    <a:p>
                      <a:pPr algn="r" fontAlgn="b"/>
                      <a:r>
                        <a:rPr lang="en-US" sz="1200" b="0" i="0" u="none" strike="noStrike">
                          <a:effectLst/>
                          <a:latin typeface="+mj-lt"/>
                        </a:rPr>
                        <a:t>4%</a:t>
                      </a:r>
                    </a:p>
                  </a:txBody>
                  <a:tcPr marL="45720" marR="45720" anchor="b"/>
                </a:tc>
                <a:extLst>
                  <a:ext uri="{0D108BD9-81ED-4DB2-BD59-A6C34878D82A}">
                    <a16:rowId xmlns:a16="http://schemas.microsoft.com/office/drawing/2014/main" val="3929654481"/>
                  </a:ext>
                </a:extLst>
              </a:tr>
              <a:tr h="301960">
                <a:tc>
                  <a:txBody>
                    <a:bodyPr/>
                    <a:lstStyle/>
                    <a:p>
                      <a:pPr algn="l" fontAlgn="b"/>
                      <a:r>
                        <a:rPr lang="en-US" sz="1200" b="0" i="0" u="none" strike="noStrike">
                          <a:solidFill>
                            <a:srgbClr val="000000"/>
                          </a:solidFill>
                          <a:effectLst/>
                          <a:latin typeface="+mj-lt"/>
                        </a:rPr>
                        <a:t>Training</a:t>
                      </a:r>
                    </a:p>
                  </a:txBody>
                  <a:tcPr marL="45720" marR="45720" anchor="b"/>
                </a:tc>
                <a:tc>
                  <a:txBody>
                    <a:bodyPr/>
                    <a:lstStyle/>
                    <a:p>
                      <a:pPr algn="r" fontAlgn="b"/>
                      <a:r>
                        <a:rPr lang="en-US" sz="1200" b="0" i="0" u="none" strike="noStrike">
                          <a:solidFill>
                            <a:srgbClr val="000000"/>
                          </a:solidFill>
                          <a:effectLst/>
                          <a:latin typeface="+mj-lt"/>
                        </a:rPr>
                        <a:t>101</a:t>
                      </a:r>
                    </a:p>
                  </a:txBody>
                  <a:tcPr marL="45720" marR="45720" anchor="b"/>
                </a:tc>
                <a:tc>
                  <a:txBody>
                    <a:bodyPr/>
                    <a:lstStyle/>
                    <a:p>
                      <a:pPr algn="r" fontAlgn="b"/>
                      <a:r>
                        <a:rPr lang="en-US" sz="1200" b="0" i="0" u="none" strike="noStrike">
                          <a:effectLst/>
                          <a:latin typeface="+mj-lt"/>
                        </a:rPr>
                        <a:t>3%</a:t>
                      </a:r>
                    </a:p>
                  </a:txBody>
                  <a:tcPr marL="45720" marR="45720" anchor="b"/>
                </a:tc>
                <a:extLst>
                  <a:ext uri="{0D108BD9-81ED-4DB2-BD59-A6C34878D82A}">
                    <a16:rowId xmlns:a16="http://schemas.microsoft.com/office/drawing/2014/main" val="1246136629"/>
                  </a:ext>
                </a:extLst>
              </a:tr>
              <a:tr h="301960">
                <a:tc>
                  <a:txBody>
                    <a:bodyPr/>
                    <a:lstStyle/>
                    <a:p>
                      <a:pPr algn="l" fontAlgn="b"/>
                      <a:r>
                        <a:rPr lang="en-US" sz="1200" b="0" i="0" u="none" strike="noStrike">
                          <a:solidFill>
                            <a:srgbClr val="000000"/>
                          </a:solidFill>
                          <a:effectLst/>
                          <a:latin typeface="+mj-lt"/>
                        </a:rPr>
                        <a:t>Handbooks</a:t>
                      </a:r>
                    </a:p>
                  </a:txBody>
                  <a:tcPr marL="45720" marR="45720" anchor="b"/>
                </a:tc>
                <a:tc>
                  <a:txBody>
                    <a:bodyPr/>
                    <a:lstStyle/>
                    <a:p>
                      <a:pPr algn="r" fontAlgn="b"/>
                      <a:r>
                        <a:rPr lang="en-US" sz="1200" b="0" i="0" u="none" strike="noStrike">
                          <a:solidFill>
                            <a:srgbClr val="000000"/>
                          </a:solidFill>
                          <a:effectLst/>
                          <a:latin typeface="+mj-lt"/>
                        </a:rPr>
                        <a:t>78</a:t>
                      </a:r>
                    </a:p>
                  </a:txBody>
                  <a:tcPr marL="45720" marR="45720" anchor="b"/>
                </a:tc>
                <a:tc>
                  <a:txBody>
                    <a:bodyPr/>
                    <a:lstStyle/>
                    <a:p>
                      <a:pPr algn="r" fontAlgn="b"/>
                      <a:r>
                        <a:rPr lang="en-US" sz="1200" b="0" i="0" u="none" strike="noStrike">
                          <a:effectLst/>
                          <a:latin typeface="+mj-lt"/>
                        </a:rPr>
                        <a:t>2%</a:t>
                      </a:r>
                    </a:p>
                  </a:txBody>
                  <a:tcPr marL="45720" marR="45720" anchor="b"/>
                </a:tc>
                <a:extLst>
                  <a:ext uri="{0D108BD9-81ED-4DB2-BD59-A6C34878D82A}">
                    <a16:rowId xmlns:a16="http://schemas.microsoft.com/office/drawing/2014/main" val="4181005404"/>
                  </a:ext>
                </a:extLst>
              </a:tr>
              <a:tr h="301960">
                <a:tc>
                  <a:txBody>
                    <a:bodyPr/>
                    <a:lstStyle/>
                    <a:p>
                      <a:pPr algn="l" fontAlgn="b"/>
                      <a:r>
                        <a:rPr lang="en-US" sz="1200" b="0" i="0" u="none" strike="noStrike">
                          <a:solidFill>
                            <a:srgbClr val="000000"/>
                          </a:solidFill>
                          <a:effectLst/>
                          <a:latin typeface="+mj-lt"/>
                        </a:rPr>
                        <a:t>Minutes/Transcripts</a:t>
                      </a:r>
                    </a:p>
                  </a:txBody>
                  <a:tcPr marL="45720" marR="45720" anchor="b"/>
                </a:tc>
                <a:tc>
                  <a:txBody>
                    <a:bodyPr/>
                    <a:lstStyle/>
                    <a:p>
                      <a:pPr algn="r" fontAlgn="b"/>
                      <a:r>
                        <a:rPr lang="en-US" sz="1200" b="0" i="0" u="none" strike="noStrike">
                          <a:solidFill>
                            <a:srgbClr val="000000"/>
                          </a:solidFill>
                          <a:effectLst/>
                          <a:latin typeface="+mj-lt"/>
                        </a:rPr>
                        <a:t>47</a:t>
                      </a:r>
                    </a:p>
                  </a:txBody>
                  <a:tcPr marL="45720" marR="45720" anchor="b"/>
                </a:tc>
                <a:tc>
                  <a:txBody>
                    <a:bodyPr/>
                    <a:lstStyle/>
                    <a:p>
                      <a:pPr algn="r" fontAlgn="b"/>
                      <a:r>
                        <a:rPr lang="en-US" sz="1200" b="0" i="0" u="none" strike="noStrike">
                          <a:effectLst/>
                          <a:latin typeface="+mj-lt"/>
                        </a:rPr>
                        <a:t>1%</a:t>
                      </a:r>
                    </a:p>
                  </a:txBody>
                  <a:tcPr marL="45720" marR="45720" anchor="b"/>
                </a:tc>
                <a:extLst>
                  <a:ext uri="{0D108BD9-81ED-4DB2-BD59-A6C34878D82A}">
                    <a16:rowId xmlns:a16="http://schemas.microsoft.com/office/drawing/2014/main" val="94243351"/>
                  </a:ext>
                </a:extLst>
              </a:tr>
              <a:tr h="301960">
                <a:tc>
                  <a:txBody>
                    <a:bodyPr/>
                    <a:lstStyle/>
                    <a:p>
                      <a:pPr algn="l" fontAlgn="b"/>
                      <a:r>
                        <a:rPr lang="en-US" sz="1200" b="0" i="0" u="none" strike="noStrike">
                          <a:solidFill>
                            <a:srgbClr val="000000"/>
                          </a:solidFill>
                          <a:effectLst/>
                          <a:latin typeface="+mj-lt"/>
                        </a:rPr>
                        <a:t>Presentations &amp; Testimony</a:t>
                      </a:r>
                    </a:p>
                  </a:txBody>
                  <a:tcPr marL="45720" marR="45720" anchor="b"/>
                </a:tc>
                <a:tc>
                  <a:txBody>
                    <a:bodyPr/>
                    <a:lstStyle/>
                    <a:p>
                      <a:pPr algn="r" fontAlgn="b"/>
                      <a:r>
                        <a:rPr lang="en-US" sz="1200" b="0" i="0" u="none" strike="noStrike">
                          <a:solidFill>
                            <a:srgbClr val="000000"/>
                          </a:solidFill>
                          <a:effectLst/>
                          <a:latin typeface="+mj-lt"/>
                        </a:rPr>
                        <a:t>42</a:t>
                      </a:r>
                    </a:p>
                  </a:txBody>
                  <a:tcPr marL="45720" marR="45720" anchor="b"/>
                </a:tc>
                <a:tc>
                  <a:txBody>
                    <a:bodyPr/>
                    <a:lstStyle/>
                    <a:p>
                      <a:pPr algn="r" fontAlgn="b"/>
                      <a:r>
                        <a:rPr lang="en-US" sz="1200" b="0" i="0" u="none" strike="noStrike">
                          <a:effectLst/>
                          <a:latin typeface="+mj-lt"/>
                        </a:rPr>
                        <a:t>1%</a:t>
                      </a:r>
                    </a:p>
                  </a:txBody>
                  <a:tcPr marL="45720" marR="45720" anchor="b"/>
                </a:tc>
                <a:extLst>
                  <a:ext uri="{0D108BD9-81ED-4DB2-BD59-A6C34878D82A}">
                    <a16:rowId xmlns:a16="http://schemas.microsoft.com/office/drawing/2014/main" val="3521573954"/>
                  </a:ext>
                </a:extLst>
              </a:tr>
              <a:tr h="301960">
                <a:tc>
                  <a:txBody>
                    <a:bodyPr/>
                    <a:lstStyle/>
                    <a:p>
                      <a:pPr algn="l" fontAlgn="b"/>
                      <a:r>
                        <a:rPr lang="en-US" sz="1200" b="0" i="0" u="none" strike="noStrike">
                          <a:solidFill>
                            <a:srgbClr val="000000"/>
                          </a:solidFill>
                          <a:effectLst/>
                          <a:latin typeface="+mj-lt"/>
                        </a:rPr>
                        <a:t>Form</a:t>
                      </a:r>
                    </a:p>
                  </a:txBody>
                  <a:tcPr marL="45720" marR="45720" anchor="b"/>
                </a:tc>
                <a:tc>
                  <a:txBody>
                    <a:bodyPr/>
                    <a:lstStyle/>
                    <a:p>
                      <a:pPr algn="r" fontAlgn="b"/>
                      <a:r>
                        <a:rPr lang="en-US" sz="1200" b="0" i="0" u="none" strike="noStrike">
                          <a:solidFill>
                            <a:srgbClr val="000000"/>
                          </a:solidFill>
                          <a:effectLst/>
                          <a:latin typeface="+mj-lt"/>
                        </a:rPr>
                        <a:t>37</a:t>
                      </a:r>
                    </a:p>
                  </a:txBody>
                  <a:tcPr marL="45720" marR="45720" anchor="b"/>
                </a:tc>
                <a:tc>
                  <a:txBody>
                    <a:bodyPr/>
                    <a:lstStyle/>
                    <a:p>
                      <a:pPr algn="r" fontAlgn="b"/>
                      <a:r>
                        <a:rPr lang="en-US" sz="1200" b="0" i="0" u="none" strike="noStrike">
                          <a:effectLst/>
                          <a:latin typeface="+mj-lt"/>
                        </a:rPr>
                        <a:t>1%</a:t>
                      </a:r>
                    </a:p>
                  </a:txBody>
                  <a:tcPr marL="45720" marR="45720" anchor="b"/>
                </a:tc>
                <a:extLst>
                  <a:ext uri="{0D108BD9-81ED-4DB2-BD59-A6C34878D82A}">
                    <a16:rowId xmlns:a16="http://schemas.microsoft.com/office/drawing/2014/main" val="3364234957"/>
                  </a:ext>
                </a:extLst>
              </a:tr>
              <a:tr h="301960">
                <a:tc>
                  <a:txBody>
                    <a:bodyPr/>
                    <a:lstStyle/>
                    <a:p>
                      <a:pPr algn="l" fontAlgn="b"/>
                      <a:r>
                        <a:rPr lang="en-US" sz="1200" b="0" i="0" u="none" strike="noStrike">
                          <a:solidFill>
                            <a:srgbClr val="000000"/>
                          </a:solidFill>
                          <a:effectLst/>
                          <a:latin typeface="+mj-lt"/>
                        </a:rPr>
                        <a:t>Compliance</a:t>
                      </a:r>
                    </a:p>
                  </a:txBody>
                  <a:tcPr marL="45720" marR="45720" anchor="b"/>
                </a:tc>
                <a:tc>
                  <a:txBody>
                    <a:bodyPr/>
                    <a:lstStyle/>
                    <a:p>
                      <a:pPr algn="r" fontAlgn="b"/>
                      <a:r>
                        <a:rPr lang="en-US" sz="1200" b="0" i="0" u="none" strike="noStrike">
                          <a:solidFill>
                            <a:srgbClr val="000000"/>
                          </a:solidFill>
                          <a:effectLst/>
                          <a:latin typeface="+mj-lt"/>
                        </a:rPr>
                        <a:t>22</a:t>
                      </a:r>
                    </a:p>
                  </a:txBody>
                  <a:tcPr marL="45720" marR="45720" anchor="b"/>
                </a:tc>
                <a:tc>
                  <a:txBody>
                    <a:bodyPr/>
                    <a:lstStyle/>
                    <a:p>
                      <a:pPr algn="r" fontAlgn="b"/>
                      <a:r>
                        <a:rPr lang="en-US" sz="1200" b="0" i="0" u="none" strike="noStrike">
                          <a:effectLst/>
                          <a:latin typeface="+mj-lt"/>
                        </a:rPr>
                        <a:t>1%</a:t>
                      </a:r>
                    </a:p>
                  </a:txBody>
                  <a:tcPr marL="45720" marR="45720" anchor="b"/>
                </a:tc>
                <a:extLst>
                  <a:ext uri="{0D108BD9-81ED-4DB2-BD59-A6C34878D82A}">
                    <a16:rowId xmlns:a16="http://schemas.microsoft.com/office/drawing/2014/main" val="2207112221"/>
                  </a:ext>
                </a:extLst>
              </a:tr>
              <a:tr h="301960">
                <a:tc>
                  <a:txBody>
                    <a:bodyPr/>
                    <a:lstStyle/>
                    <a:p>
                      <a:pPr algn="l" fontAlgn="b"/>
                      <a:r>
                        <a:rPr lang="en-US" sz="1200" b="0" i="0" u="none" strike="noStrike">
                          <a:solidFill>
                            <a:srgbClr val="000000"/>
                          </a:solidFill>
                          <a:effectLst/>
                          <a:latin typeface="+mj-lt"/>
                        </a:rPr>
                        <a:t>Unbundling</a:t>
                      </a:r>
                    </a:p>
                  </a:txBody>
                  <a:tcPr marL="45720" marR="45720" anchor="b"/>
                </a:tc>
                <a:tc>
                  <a:txBody>
                    <a:bodyPr/>
                    <a:lstStyle/>
                    <a:p>
                      <a:pPr algn="r" fontAlgn="b"/>
                      <a:r>
                        <a:rPr lang="en-US" sz="1200" b="0" i="0" u="none" strike="noStrike">
                          <a:solidFill>
                            <a:srgbClr val="000000"/>
                          </a:solidFill>
                          <a:effectLst/>
                          <a:latin typeface="+mj-lt"/>
                        </a:rPr>
                        <a:t>22</a:t>
                      </a:r>
                    </a:p>
                  </a:txBody>
                  <a:tcPr marL="45720" marR="45720" anchor="b"/>
                </a:tc>
                <a:tc>
                  <a:txBody>
                    <a:bodyPr/>
                    <a:lstStyle/>
                    <a:p>
                      <a:pPr algn="r" fontAlgn="b"/>
                      <a:r>
                        <a:rPr lang="en-US" sz="1200" b="0" i="0" u="none" strike="noStrike">
                          <a:effectLst/>
                          <a:latin typeface="+mj-lt"/>
                        </a:rPr>
                        <a:t>1%</a:t>
                      </a:r>
                    </a:p>
                  </a:txBody>
                  <a:tcPr marL="45720" marR="45720" anchor="b"/>
                </a:tc>
                <a:extLst>
                  <a:ext uri="{0D108BD9-81ED-4DB2-BD59-A6C34878D82A}">
                    <a16:rowId xmlns:a16="http://schemas.microsoft.com/office/drawing/2014/main" val="2834960002"/>
                  </a:ext>
                </a:extLst>
              </a:tr>
              <a:tr h="301960">
                <a:tc>
                  <a:txBody>
                    <a:bodyPr/>
                    <a:lstStyle/>
                    <a:p>
                      <a:pPr algn="l" fontAlgn="b"/>
                      <a:r>
                        <a:rPr lang="en-US" sz="1200" b="0" i="0" u="none" strike="noStrike">
                          <a:solidFill>
                            <a:srgbClr val="000000"/>
                          </a:solidFill>
                          <a:effectLst/>
                          <a:latin typeface="+mj-lt"/>
                        </a:rPr>
                        <a:t>IONR Documents</a:t>
                      </a:r>
                    </a:p>
                  </a:txBody>
                  <a:tcPr marL="45720" marR="45720" anchor="b"/>
                </a:tc>
                <a:tc>
                  <a:txBody>
                    <a:bodyPr/>
                    <a:lstStyle/>
                    <a:p>
                      <a:pPr algn="r" fontAlgn="b"/>
                      <a:r>
                        <a:rPr lang="en-US" sz="1200" b="0" i="0" u="none" strike="noStrike">
                          <a:solidFill>
                            <a:srgbClr val="000000"/>
                          </a:solidFill>
                          <a:effectLst/>
                          <a:latin typeface="+mj-lt"/>
                        </a:rPr>
                        <a:t>21</a:t>
                      </a:r>
                    </a:p>
                  </a:txBody>
                  <a:tcPr marL="45720" marR="45720" anchor="b"/>
                </a:tc>
                <a:tc>
                  <a:txBody>
                    <a:bodyPr/>
                    <a:lstStyle/>
                    <a:p>
                      <a:pPr algn="r" fontAlgn="b"/>
                      <a:r>
                        <a:rPr lang="en-US" sz="1200" b="0" i="0" u="none" strike="noStrike">
                          <a:effectLst/>
                          <a:latin typeface="+mj-lt"/>
                        </a:rPr>
                        <a:t>1%</a:t>
                      </a:r>
                    </a:p>
                  </a:txBody>
                  <a:tcPr marL="45720" marR="45720" anchor="b"/>
                </a:tc>
                <a:extLst>
                  <a:ext uri="{0D108BD9-81ED-4DB2-BD59-A6C34878D82A}">
                    <a16:rowId xmlns:a16="http://schemas.microsoft.com/office/drawing/2014/main" val="746250491"/>
                  </a:ext>
                </a:extLst>
              </a:tr>
              <a:tr h="301960">
                <a:tc>
                  <a:txBody>
                    <a:bodyPr/>
                    <a:lstStyle/>
                    <a:p>
                      <a:pPr algn="l" fontAlgn="b"/>
                      <a:r>
                        <a:rPr lang="en-US" sz="1200" b="0" i="0" u="none" strike="noStrike">
                          <a:solidFill>
                            <a:srgbClr val="000000"/>
                          </a:solidFill>
                          <a:effectLst/>
                          <a:latin typeface="+mj-lt"/>
                        </a:rPr>
                        <a:t>Production Reporting</a:t>
                      </a:r>
                    </a:p>
                  </a:txBody>
                  <a:tcPr marL="45720" marR="45720" anchor="b"/>
                </a:tc>
                <a:tc>
                  <a:txBody>
                    <a:bodyPr/>
                    <a:lstStyle/>
                    <a:p>
                      <a:pPr algn="r" fontAlgn="b"/>
                      <a:r>
                        <a:rPr lang="en-US" sz="1200" b="0" i="0" u="none" strike="noStrike">
                          <a:solidFill>
                            <a:srgbClr val="000000"/>
                          </a:solidFill>
                          <a:effectLst/>
                          <a:latin typeface="+mj-lt"/>
                        </a:rPr>
                        <a:t>19</a:t>
                      </a:r>
                    </a:p>
                  </a:txBody>
                  <a:tcPr marL="45720" marR="45720" anchor="b"/>
                </a:tc>
                <a:tc>
                  <a:txBody>
                    <a:bodyPr/>
                    <a:lstStyle/>
                    <a:p>
                      <a:pPr algn="r" fontAlgn="b"/>
                      <a:r>
                        <a:rPr lang="en-US" sz="1200" b="0" i="0" u="none" strike="noStrike" dirty="0">
                          <a:effectLst/>
                          <a:latin typeface="+mj-lt"/>
                        </a:rPr>
                        <a:t>1%</a:t>
                      </a:r>
                    </a:p>
                  </a:txBody>
                  <a:tcPr marL="45720" marR="45720" anchor="b"/>
                </a:tc>
                <a:extLst>
                  <a:ext uri="{0D108BD9-81ED-4DB2-BD59-A6C34878D82A}">
                    <a16:rowId xmlns:a16="http://schemas.microsoft.com/office/drawing/2014/main" val="1057772635"/>
                  </a:ext>
                </a:extLst>
              </a:tr>
            </a:tbl>
          </a:graphicData>
        </a:graphic>
      </p:graphicFrame>
      <p:graphicFrame>
        <p:nvGraphicFramePr>
          <p:cNvPr id="7" name="Table 6" descr="Table showing number of phase 3 documents by category (continued from previous table).">
            <a:extLst>
              <a:ext uri="{FF2B5EF4-FFF2-40B4-BE49-F238E27FC236}">
                <a16:creationId xmlns:a16="http://schemas.microsoft.com/office/drawing/2014/main" id="{2EC408EB-12CB-44B1-BE69-9B780542C1B1}"/>
              </a:ext>
            </a:extLst>
          </p:cNvPr>
          <p:cNvGraphicFramePr>
            <a:graphicFrameLocks noGrp="1"/>
          </p:cNvGraphicFramePr>
          <p:nvPr>
            <p:extLst>
              <p:ext uri="{D42A27DB-BD31-4B8C-83A1-F6EECF244321}">
                <p14:modId xmlns:p14="http://schemas.microsoft.com/office/powerpoint/2010/main" val="391697044"/>
              </p:ext>
            </p:extLst>
          </p:nvPr>
        </p:nvGraphicFramePr>
        <p:xfrm>
          <a:off x="6181725" y="1195370"/>
          <a:ext cx="5486400" cy="4554960"/>
        </p:xfrm>
        <a:graphic>
          <a:graphicData uri="http://schemas.openxmlformats.org/drawingml/2006/table">
            <a:tbl>
              <a:tblPr firstRow="1" bandRow="1">
                <a:tableStyleId>{5FD0F851-EC5A-4D38-B0AD-8093EC10F338}</a:tableStyleId>
              </a:tblPr>
              <a:tblGrid>
                <a:gridCol w="3428575">
                  <a:extLst>
                    <a:ext uri="{9D8B030D-6E8A-4147-A177-3AD203B41FA5}">
                      <a16:colId xmlns:a16="http://schemas.microsoft.com/office/drawing/2014/main" val="3562180193"/>
                    </a:ext>
                  </a:extLst>
                </a:gridCol>
                <a:gridCol w="1316328">
                  <a:extLst>
                    <a:ext uri="{9D8B030D-6E8A-4147-A177-3AD203B41FA5}">
                      <a16:colId xmlns:a16="http://schemas.microsoft.com/office/drawing/2014/main" val="3162834573"/>
                    </a:ext>
                  </a:extLst>
                </a:gridCol>
                <a:gridCol w="741497">
                  <a:extLst>
                    <a:ext uri="{9D8B030D-6E8A-4147-A177-3AD203B41FA5}">
                      <a16:colId xmlns:a16="http://schemas.microsoft.com/office/drawing/2014/main" val="3447121026"/>
                    </a:ext>
                  </a:extLst>
                </a:gridCol>
              </a:tblGrid>
              <a:tr h="232247">
                <a:tc>
                  <a:txBody>
                    <a:bodyPr/>
                    <a:lstStyle/>
                    <a:p>
                      <a:pPr algn="l" fontAlgn="b"/>
                      <a:r>
                        <a:rPr lang="en-US" sz="1200" u="none" strike="noStrike">
                          <a:effectLst/>
                          <a:latin typeface="+mj-lt"/>
                        </a:rPr>
                        <a:t>Category</a:t>
                      </a:r>
                      <a:endParaRPr lang="en-US" sz="1200" b="0" i="0" u="none" strike="noStrike">
                        <a:solidFill>
                          <a:srgbClr val="FFFFFF"/>
                        </a:solidFill>
                        <a:effectLst/>
                        <a:latin typeface="+mj-lt"/>
                      </a:endParaRPr>
                    </a:p>
                  </a:txBody>
                  <a:tcPr marL="45720" marR="45720" anchor="ctr"/>
                </a:tc>
                <a:tc>
                  <a:txBody>
                    <a:bodyPr/>
                    <a:lstStyle/>
                    <a:p>
                      <a:pPr algn="l" fontAlgn="b"/>
                      <a:r>
                        <a:rPr lang="en-US" sz="1200" u="none" strike="noStrike">
                          <a:effectLst/>
                          <a:latin typeface="+mj-lt"/>
                        </a:rPr>
                        <a:t>Documents</a:t>
                      </a:r>
                      <a:endParaRPr lang="en-US" sz="1200" b="0" i="0" u="none" strike="noStrike">
                        <a:solidFill>
                          <a:srgbClr val="FFFFFF"/>
                        </a:solidFill>
                        <a:effectLst/>
                        <a:latin typeface="+mj-lt"/>
                      </a:endParaRPr>
                    </a:p>
                  </a:txBody>
                  <a:tcPr marL="45720" marR="45720" anchor="ctr"/>
                </a:tc>
                <a:tc>
                  <a:txBody>
                    <a:bodyPr/>
                    <a:lstStyle/>
                    <a:p>
                      <a:pPr algn="r" fontAlgn="b"/>
                      <a:r>
                        <a:rPr lang="en-US" sz="1200" b="1" i="0" u="none" strike="noStrike">
                          <a:effectLst/>
                          <a:latin typeface="+mj-lt"/>
                        </a:rPr>
                        <a:t>Percent</a:t>
                      </a:r>
                    </a:p>
                  </a:txBody>
                  <a:tcPr marL="45720" marR="45720" anchor="ctr"/>
                </a:tc>
                <a:extLst>
                  <a:ext uri="{0D108BD9-81ED-4DB2-BD59-A6C34878D82A}">
                    <a16:rowId xmlns:a16="http://schemas.microsoft.com/office/drawing/2014/main" val="1921142089"/>
                  </a:ext>
                </a:extLst>
              </a:tr>
              <a:tr h="301960">
                <a:tc>
                  <a:txBody>
                    <a:bodyPr/>
                    <a:lstStyle/>
                    <a:p>
                      <a:pPr algn="l" fontAlgn="b"/>
                      <a:r>
                        <a:rPr lang="en-US" sz="1200" b="0" i="0" u="none" strike="noStrike">
                          <a:solidFill>
                            <a:srgbClr val="000000"/>
                          </a:solidFill>
                          <a:effectLst/>
                          <a:latin typeface="+mj-lt"/>
                        </a:rPr>
                        <a:t>Solids</a:t>
                      </a:r>
                    </a:p>
                  </a:txBody>
                  <a:tcPr marL="45720" marR="45720" anchor="b"/>
                </a:tc>
                <a:tc>
                  <a:txBody>
                    <a:bodyPr/>
                    <a:lstStyle/>
                    <a:p>
                      <a:pPr algn="r" fontAlgn="b"/>
                      <a:r>
                        <a:rPr lang="en-US" sz="1200" b="0" i="0" u="none" strike="noStrike">
                          <a:solidFill>
                            <a:srgbClr val="000000"/>
                          </a:solidFill>
                          <a:effectLst/>
                          <a:latin typeface="+mj-lt"/>
                        </a:rPr>
                        <a:t>16</a:t>
                      </a:r>
                    </a:p>
                  </a:txBody>
                  <a:tcPr marL="45720" marR="45720" anchor="b"/>
                </a:tc>
                <a:tc>
                  <a:txBody>
                    <a:bodyPr/>
                    <a:lstStyle/>
                    <a:p>
                      <a:pPr algn="r" fontAlgn="b"/>
                      <a:r>
                        <a:rPr lang="en-US" sz="1200" b="0" i="0" u="none" strike="noStrike">
                          <a:effectLst/>
                          <a:latin typeface="+mj-lt"/>
                        </a:rPr>
                        <a:t>1%</a:t>
                      </a:r>
                    </a:p>
                  </a:txBody>
                  <a:tcPr marL="45720" marR="45720" anchor="b"/>
                </a:tc>
                <a:extLst>
                  <a:ext uri="{0D108BD9-81ED-4DB2-BD59-A6C34878D82A}">
                    <a16:rowId xmlns:a16="http://schemas.microsoft.com/office/drawing/2014/main" val="1810382302"/>
                  </a:ext>
                </a:extLst>
              </a:tr>
              <a:tr h="301960">
                <a:tc>
                  <a:txBody>
                    <a:bodyPr/>
                    <a:lstStyle/>
                    <a:p>
                      <a:pPr algn="l" fontAlgn="b"/>
                      <a:r>
                        <a:rPr lang="en-US" sz="1200" b="0" i="0" u="none" strike="noStrike">
                          <a:solidFill>
                            <a:srgbClr val="000000"/>
                          </a:solidFill>
                          <a:effectLst/>
                          <a:latin typeface="+mj-lt"/>
                        </a:rPr>
                        <a:t>MOUs &amp; SOPs</a:t>
                      </a:r>
                    </a:p>
                  </a:txBody>
                  <a:tcPr marL="45720" marR="45720" anchor="b"/>
                </a:tc>
                <a:tc>
                  <a:txBody>
                    <a:bodyPr/>
                    <a:lstStyle/>
                    <a:p>
                      <a:pPr algn="r" fontAlgn="b"/>
                      <a:r>
                        <a:rPr lang="en-US" sz="1200" b="0" i="0" u="none" strike="noStrike">
                          <a:solidFill>
                            <a:srgbClr val="000000"/>
                          </a:solidFill>
                          <a:effectLst/>
                          <a:latin typeface="+mj-lt"/>
                        </a:rPr>
                        <a:t>11</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1685191131"/>
                  </a:ext>
                </a:extLst>
              </a:tr>
              <a:tr h="301960">
                <a:tc>
                  <a:txBody>
                    <a:bodyPr/>
                    <a:lstStyle/>
                    <a:p>
                      <a:pPr algn="l" fontAlgn="b"/>
                      <a:r>
                        <a:rPr lang="en-US" sz="1200" b="0" i="0" u="none" strike="noStrike">
                          <a:solidFill>
                            <a:srgbClr val="000000"/>
                          </a:solidFill>
                          <a:effectLst/>
                          <a:latin typeface="+mj-lt"/>
                        </a:rPr>
                        <a:t>FOIA</a:t>
                      </a:r>
                    </a:p>
                  </a:txBody>
                  <a:tcPr marL="45720" marR="45720" anchor="b"/>
                </a:tc>
                <a:tc>
                  <a:txBody>
                    <a:bodyPr/>
                    <a:lstStyle/>
                    <a:p>
                      <a:pPr algn="r" fontAlgn="b"/>
                      <a:r>
                        <a:rPr lang="en-US" sz="1200" b="0" i="0" u="none" strike="noStrike">
                          <a:solidFill>
                            <a:srgbClr val="000000"/>
                          </a:solidFill>
                          <a:effectLst/>
                          <a:latin typeface="+mj-lt"/>
                        </a:rPr>
                        <a:t>10</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843281659"/>
                  </a:ext>
                </a:extLst>
              </a:tr>
              <a:tr h="301960">
                <a:tc>
                  <a:txBody>
                    <a:bodyPr/>
                    <a:lstStyle/>
                    <a:p>
                      <a:pPr algn="l" fontAlgn="b"/>
                      <a:r>
                        <a:rPr lang="en-US" sz="1200" b="0" i="0" u="none" strike="noStrike">
                          <a:solidFill>
                            <a:srgbClr val="000000"/>
                          </a:solidFill>
                          <a:effectLst/>
                          <a:latin typeface="+mj-lt"/>
                        </a:rPr>
                        <a:t>About</a:t>
                      </a:r>
                    </a:p>
                  </a:txBody>
                  <a:tcPr marL="45720" marR="45720" anchor="b"/>
                </a:tc>
                <a:tc>
                  <a:txBody>
                    <a:bodyPr/>
                    <a:lstStyle/>
                    <a:p>
                      <a:pPr algn="r" fontAlgn="b"/>
                      <a:r>
                        <a:rPr lang="en-US" sz="1200" b="0" i="0" u="none" strike="noStrike">
                          <a:solidFill>
                            <a:srgbClr val="000000"/>
                          </a:solidFill>
                          <a:effectLst/>
                          <a:latin typeface="+mj-lt"/>
                        </a:rPr>
                        <a:t>10</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1927759569"/>
                  </a:ext>
                </a:extLst>
              </a:tr>
              <a:tr h="301960">
                <a:tc>
                  <a:txBody>
                    <a:bodyPr/>
                    <a:lstStyle/>
                    <a:p>
                      <a:pPr algn="l" fontAlgn="b"/>
                      <a:r>
                        <a:rPr lang="en-US" sz="1200" b="0" i="0" u="none" strike="noStrike" dirty="0">
                          <a:solidFill>
                            <a:srgbClr val="000000"/>
                          </a:solidFill>
                          <a:effectLst/>
                          <a:latin typeface="+mj-lt"/>
                        </a:rPr>
                        <a:t>Other</a:t>
                      </a:r>
                    </a:p>
                  </a:txBody>
                  <a:tcPr marL="45720" marR="45720" anchor="b"/>
                </a:tc>
                <a:tc>
                  <a:txBody>
                    <a:bodyPr/>
                    <a:lstStyle/>
                    <a:p>
                      <a:pPr algn="r" fontAlgn="b"/>
                      <a:r>
                        <a:rPr lang="en-US" sz="1200" b="0" i="0" u="none" strike="noStrike">
                          <a:solidFill>
                            <a:srgbClr val="000000"/>
                          </a:solidFill>
                          <a:effectLst/>
                          <a:latin typeface="+mj-lt"/>
                        </a:rPr>
                        <a:t>8</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2639884365"/>
                  </a:ext>
                </a:extLst>
              </a:tr>
              <a:tr h="301960">
                <a:tc>
                  <a:txBody>
                    <a:bodyPr/>
                    <a:lstStyle/>
                    <a:p>
                      <a:pPr algn="l" fontAlgn="b"/>
                      <a:r>
                        <a:rPr lang="en-US" sz="1200" b="0" i="0" u="none" strike="noStrike">
                          <a:solidFill>
                            <a:srgbClr val="000000"/>
                          </a:solidFill>
                          <a:effectLst/>
                          <a:latin typeface="+mj-lt"/>
                        </a:rPr>
                        <a:t>Public Laws</a:t>
                      </a:r>
                    </a:p>
                  </a:txBody>
                  <a:tcPr marL="45720" marR="45720" anchor="b"/>
                </a:tc>
                <a:tc>
                  <a:txBody>
                    <a:bodyPr/>
                    <a:lstStyle/>
                    <a:p>
                      <a:pPr algn="r" fontAlgn="b"/>
                      <a:r>
                        <a:rPr lang="en-US" sz="1200" b="0" i="0" u="none" strike="noStrike">
                          <a:solidFill>
                            <a:srgbClr val="000000"/>
                          </a:solidFill>
                          <a:effectLst/>
                          <a:latin typeface="+mj-lt"/>
                        </a:rPr>
                        <a:t>8</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41738614"/>
                  </a:ext>
                </a:extLst>
              </a:tr>
              <a:tr h="232247">
                <a:tc>
                  <a:txBody>
                    <a:bodyPr/>
                    <a:lstStyle/>
                    <a:p>
                      <a:pPr algn="l" fontAlgn="b"/>
                      <a:r>
                        <a:rPr lang="en-US" sz="1200" b="0" i="0" u="none" strike="noStrike">
                          <a:solidFill>
                            <a:srgbClr val="000000"/>
                          </a:solidFill>
                          <a:effectLst/>
                          <a:latin typeface="+mj-lt"/>
                        </a:rPr>
                        <a:t>Indian</a:t>
                      </a:r>
                    </a:p>
                  </a:txBody>
                  <a:tcPr marL="45720" marR="45720" anchor="b"/>
                </a:tc>
                <a:tc>
                  <a:txBody>
                    <a:bodyPr/>
                    <a:lstStyle/>
                    <a:p>
                      <a:pPr algn="r" fontAlgn="b"/>
                      <a:r>
                        <a:rPr lang="en-US" sz="1200" b="0" i="0" u="none" strike="noStrike">
                          <a:solidFill>
                            <a:srgbClr val="000000"/>
                          </a:solidFill>
                          <a:effectLst/>
                          <a:latin typeface="+mj-lt"/>
                        </a:rPr>
                        <a:t>7</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3304325954"/>
                  </a:ext>
                </a:extLst>
              </a:tr>
              <a:tr h="232247">
                <a:tc>
                  <a:txBody>
                    <a:bodyPr/>
                    <a:lstStyle/>
                    <a:p>
                      <a:pPr algn="l" fontAlgn="b"/>
                      <a:r>
                        <a:rPr lang="en-US" sz="1200" b="0" i="0" u="none" strike="noStrike">
                          <a:solidFill>
                            <a:srgbClr val="000000"/>
                          </a:solidFill>
                          <a:effectLst/>
                          <a:latin typeface="+mj-lt"/>
                        </a:rPr>
                        <a:t>Payments</a:t>
                      </a:r>
                    </a:p>
                  </a:txBody>
                  <a:tcPr marL="45720" marR="45720" anchor="b"/>
                </a:tc>
                <a:tc>
                  <a:txBody>
                    <a:bodyPr/>
                    <a:lstStyle/>
                    <a:p>
                      <a:pPr algn="r" fontAlgn="b"/>
                      <a:r>
                        <a:rPr lang="en-US" sz="1200" b="0" i="0" u="none" strike="noStrike">
                          <a:solidFill>
                            <a:srgbClr val="000000"/>
                          </a:solidFill>
                          <a:effectLst/>
                          <a:latin typeface="+mj-lt"/>
                        </a:rPr>
                        <a:t>6</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2502535492"/>
                  </a:ext>
                </a:extLst>
              </a:tr>
              <a:tr h="232247">
                <a:tc>
                  <a:txBody>
                    <a:bodyPr/>
                    <a:lstStyle/>
                    <a:p>
                      <a:pPr algn="l" fontAlgn="b"/>
                      <a:r>
                        <a:rPr lang="en-US" sz="1200" b="0" i="0" u="none" strike="noStrike">
                          <a:solidFill>
                            <a:srgbClr val="000000"/>
                          </a:solidFill>
                          <a:effectLst/>
                          <a:latin typeface="+mj-lt"/>
                        </a:rPr>
                        <a:t>Notice of Meeting</a:t>
                      </a:r>
                    </a:p>
                  </a:txBody>
                  <a:tcPr marL="45720" marR="45720" anchor="b"/>
                </a:tc>
                <a:tc>
                  <a:txBody>
                    <a:bodyPr/>
                    <a:lstStyle/>
                    <a:p>
                      <a:pPr algn="r" fontAlgn="b"/>
                      <a:r>
                        <a:rPr lang="en-US" sz="1200" b="0" i="0" u="none" strike="noStrike">
                          <a:solidFill>
                            <a:srgbClr val="000000"/>
                          </a:solidFill>
                          <a:effectLst/>
                          <a:latin typeface="+mj-lt"/>
                        </a:rPr>
                        <a:t>5</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3260269882"/>
                  </a:ext>
                </a:extLst>
              </a:tr>
              <a:tr h="232247">
                <a:tc>
                  <a:txBody>
                    <a:bodyPr/>
                    <a:lstStyle/>
                    <a:p>
                      <a:pPr algn="l" fontAlgn="b"/>
                      <a:r>
                        <a:rPr lang="en-US" sz="1200" b="0" i="0" u="none" strike="noStrike">
                          <a:solidFill>
                            <a:srgbClr val="000000"/>
                          </a:solidFill>
                          <a:effectLst/>
                          <a:latin typeface="+mj-lt"/>
                        </a:rPr>
                        <a:t>Royalty Reporting</a:t>
                      </a:r>
                    </a:p>
                  </a:txBody>
                  <a:tcPr marL="45720" marR="45720" anchor="b"/>
                </a:tc>
                <a:tc>
                  <a:txBody>
                    <a:bodyPr/>
                    <a:lstStyle/>
                    <a:p>
                      <a:pPr algn="r" fontAlgn="b"/>
                      <a:r>
                        <a:rPr lang="en-US" sz="1200" b="0" i="0" u="none" strike="noStrike">
                          <a:solidFill>
                            <a:srgbClr val="000000"/>
                          </a:solidFill>
                          <a:effectLst/>
                          <a:latin typeface="+mj-lt"/>
                        </a:rPr>
                        <a:t>3</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3672417115"/>
                  </a:ext>
                </a:extLst>
              </a:tr>
              <a:tr h="232247">
                <a:tc>
                  <a:txBody>
                    <a:bodyPr/>
                    <a:lstStyle/>
                    <a:p>
                      <a:pPr algn="l" fontAlgn="b"/>
                      <a:r>
                        <a:rPr lang="en-US" sz="1200" b="0" i="0" u="none" strike="noStrike">
                          <a:solidFill>
                            <a:srgbClr val="000000"/>
                          </a:solidFill>
                          <a:effectLst/>
                          <a:latin typeface="+mj-lt"/>
                        </a:rPr>
                        <a:t>Appeals</a:t>
                      </a:r>
                    </a:p>
                  </a:txBody>
                  <a:tcPr marL="45720" marR="45720" anchor="b"/>
                </a:tc>
                <a:tc>
                  <a:txBody>
                    <a:bodyPr/>
                    <a:lstStyle/>
                    <a:p>
                      <a:pPr algn="r" fontAlgn="b"/>
                      <a:r>
                        <a:rPr lang="en-US" sz="1200" b="0" i="0" u="none" strike="noStrike">
                          <a:solidFill>
                            <a:srgbClr val="000000"/>
                          </a:solidFill>
                          <a:effectLst/>
                          <a:latin typeface="+mj-lt"/>
                        </a:rPr>
                        <a:t>3</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3536435041"/>
                  </a:ext>
                </a:extLst>
              </a:tr>
              <a:tr h="120152">
                <a:tc>
                  <a:txBody>
                    <a:bodyPr/>
                    <a:lstStyle/>
                    <a:p>
                      <a:pPr algn="l" fontAlgn="b"/>
                      <a:r>
                        <a:rPr lang="en-US" sz="1200" b="0" i="0" u="none" strike="noStrike">
                          <a:solidFill>
                            <a:srgbClr val="000000"/>
                          </a:solidFill>
                          <a:effectLst/>
                          <a:latin typeface="+mj-lt"/>
                        </a:rPr>
                        <a:t>Valuation</a:t>
                      </a:r>
                    </a:p>
                  </a:txBody>
                  <a:tcPr marL="45720" marR="45720" anchor="b"/>
                </a:tc>
                <a:tc>
                  <a:txBody>
                    <a:bodyPr/>
                    <a:lstStyle/>
                    <a:p>
                      <a:pPr algn="r" fontAlgn="b"/>
                      <a:r>
                        <a:rPr lang="en-US" sz="1200" b="0" i="0" u="none" strike="noStrike">
                          <a:solidFill>
                            <a:srgbClr val="000000"/>
                          </a:solidFill>
                          <a:effectLst/>
                          <a:latin typeface="+mj-lt"/>
                        </a:rPr>
                        <a:t>2</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66793117"/>
                  </a:ext>
                </a:extLst>
              </a:tr>
              <a:tr h="232247">
                <a:tc>
                  <a:txBody>
                    <a:bodyPr/>
                    <a:lstStyle/>
                    <a:p>
                      <a:pPr algn="l" fontAlgn="b"/>
                      <a:r>
                        <a:rPr lang="en-US" sz="1200" b="0" i="0" u="none" strike="noStrike">
                          <a:solidFill>
                            <a:srgbClr val="000000"/>
                          </a:solidFill>
                          <a:effectLst/>
                          <a:latin typeface="+mj-lt"/>
                        </a:rPr>
                        <a:t>Setup</a:t>
                      </a:r>
                    </a:p>
                  </a:txBody>
                  <a:tcPr marL="45720" marR="45720" anchor="b"/>
                </a:tc>
                <a:tc>
                  <a:txBody>
                    <a:bodyPr/>
                    <a:lstStyle/>
                    <a:p>
                      <a:pPr algn="r" fontAlgn="b"/>
                      <a:r>
                        <a:rPr lang="en-US" sz="1200" b="0" i="0" u="none" strike="noStrike">
                          <a:solidFill>
                            <a:srgbClr val="000000"/>
                          </a:solidFill>
                          <a:effectLst/>
                          <a:latin typeface="+mj-lt"/>
                        </a:rPr>
                        <a:t>1</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2262203459"/>
                  </a:ext>
                </a:extLst>
              </a:tr>
              <a:tr h="232247">
                <a:tc>
                  <a:txBody>
                    <a:bodyPr/>
                    <a:lstStyle/>
                    <a:p>
                      <a:pPr algn="l" fontAlgn="b"/>
                      <a:r>
                        <a:rPr lang="en-US" sz="1200" b="0" i="0" u="none" strike="noStrike">
                          <a:solidFill>
                            <a:srgbClr val="000000"/>
                          </a:solidFill>
                          <a:effectLst/>
                          <a:latin typeface="+mj-lt"/>
                        </a:rPr>
                        <a:t>Public Comments</a:t>
                      </a:r>
                    </a:p>
                  </a:txBody>
                  <a:tcPr marL="45720" marR="45720" anchor="b"/>
                </a:tc>
                <a:tc>
                  <a:txBody>
                    <a:bodyPr/>
                    <a:lstStyle/>
                    <a:p>
                      <a:pPr algn="r" fontAlgn="b"/>
                      <a:r>
                        <a:rPr lang="en-US" sz="1200" b="0" i="0" u="none" strike="noStrike">
                          <a:solidFill>
                            <a:srgbClr val="000000"/>
                          </a:solidFill>
                          <a:effectLst/>
                          <a:latin typeface="+mj-lt"/>
                        </a:rPr>
                        <a:t>1</a:t>
                      </a:r>
                    </a:p>
                  </a:txBody>
                  <a:tcPr marL="45720" marR="45720" anchor="b"/>
                </a:tc>
                <a:tc>
                  <a:txBody>
                    <a:bodyPr/>
                    <a:lstStyle/>
                    <a:p>
                      <a:pPr algn="r" fontAlgn="b"/>
                      <a:r>
                        <a:rPr lang="en-US" sz="1200" b="0" i="0" u="none" strike="noStrike">
                          <a:effectLst/>
                          <a:latin typeface="+mj-lt"/>
                        </a:rPr>
                        <a:t>0%</a:t>
                      </a:r>
                    </a:p>
                  </a:txBody>
                  <a:tcPr marL="45720" marR="45720" anchor="b"/>
                </a:tc>
                <a:extLst>
                  <a:ext uri="{0D108BD9-81ED-4DB2-BD59-A6C34878D82A}">
                    <a16:rowId xmlns:a16="http://schemas.microsoft.com/office/drawing/2014/main" val="2097730218"/>
                  </a:ext>
                </a:extLst>
              </a:tr>
              <a:tr h="232247">
                <a:tc>
                  <a:txBody>
                    <a:bodyPr/>
                    <a:lstStyle/>
                    <a:p>
                      <a:pPr algn="l" fontAlgn="b"/>
                      <a:r>
                        <a:rPr lang="en-US" sz="1200" b="0" i="0" u="none" strike="noStrike">
                          <a:solidFill>
                            <a:srgbClr val="000000"/>
                          </a:solidFill>
                          <a:effectLst/>
                          <a:latin typeface="+mj-lt"/>
                        </a:rPr>
                        <a:t>Contacts</a:t>
                      </a:r>
                    </a:p>
                  </a:txBody>
                  <a:tcPr marL="45720" marR="45720" anchor="b"/>
                </a:tc>
                <a:tc>
                  <a:txBody>
                    <a:bodyPr/>
                    <a:lstStyle/>
                    <a:p>
                      <a:pPr algn="r" fontAlgn="b"/>
                      <a:r>
                        <a:rPr lang="en-US" sz="1200" b="0" i="0" u="none" strike="noStrike">
                          <a:solidFill>
                            <a:srgbClr val="000000"/>
                          </a:solidFill>
                          <a:effectLst/>
                          <a:latin typeface="+mj-lt"/>
                        </a:rPr>
                        <a:t>1</a:t>
                      </a:r>
                    </a:p>
                  </a:txBody>
                  <a:tcPr marL="45720" marR="45720" anchor="b"/>
                </a:tc>
                <a:tc>
                  <a:txBody>
                    <a:bodyPr/>
                    <a:lstStyle/>
                    <a:p>
                      <a:pPr algn="r" fontAlgn="b"/>
                      <a:r>
                        <a:rPr lang="en-US" sz="1200" b="0" i="0" u="none" strike="noStrike" dirty="0">
                          <a:effectLst/>
                          <a:latin typeface="+mj-lt"/>
                        </a:rPr>
                        <a:t>0%</a:t>
                      </a:r>
                    </a:p>
                  </a:txBody>
                  <a:tcPr marL="45720" marR="45720" anchor="b"/>
                </a:tc>
                <a:extLst>
                  <a:ext uri="{0D108BD9-81ED-4DB2-BD59-A6C34878D82A}">
                    <a16:rowId xmlns:a16="http://schemas.microsoft.com/office/drawing/2014/main" val="1030871112"/>
                  </a:ext>
                </a:extLst>
              </a:tr>
            </a:tbl>
          </a:graphicData>
        </a:graphic>
      </p:graphicFrame>
      <p:sp>
        <p:nvSpPr>
          <p:cNvPr id="5" name="Slide Number Placeholder 4">
            <a:extLst>
              <a:ext uri="{FF2B5EF4-FFF2-40B4-BE49-F238E27FC236}">
                <a16:creationId xmlns:a16="http://schemas.microsoft.com/office/drawing/2014/main" id="{97E0B8E7-A9A8-4245-9F8A-34D064249411}"/>
              </a:ext>
            </a:extLst>
          </p:cNvPr>
          <p:cNvSpPr>
            <a:spLocks noGrp="1"/>
          </p:cNvSpPr>
          <p:nvPr>
            <p:ph type="sldNum" idx="12"/>
          </p:nvPr>
        </p:nvSpPr>
        <p:spPr/>
        <p:txBody>
          <a:bodyPr/>
          <a:lstStyle/>
          <a:p>
            <a:pPr lvl="0"/>
            <a:fld id="{00000000-1234-1234-1234-123412341234}" type="slidenum">
              <a:rPr lang="en-US" smtClean="0"/>
              <a:pPr lvl="0"/>
              <a:t>35</a:t>
            </a:fld>
            <a:endParaRPr lang="en-US"/>
          </a:p>
        </p:txBody>
      </p:sp>
    </p:spTree>
    <p:extLst>
      <p:ext uri="{BB962C8B-B14F-4D97-AF65-F5344CB8AC3E}">
        <p14:creationId xmlns:p14="http://schemas.microsoft.com/office/powerpoint/2010/main" val="38646488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Federal register documents</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algn="l"/>
            <a:r>
              <a:rPr lang="en-US" sz="2133">
                <a:latin typeface="Lato" panose="020F0502020204030203" pitchFamily="34" charset="0"/>
              </a:rPr>
              <a:t>The bulk of the phase 3 documents were Federal Register Notices and public comments on those notices. </a:t>
            </a:r>
          </a:p>
          <a:p>
            <a:pPr algn="l"/>
            <a:r>
              <a:rPr lang="en-US" sz="2133">
                <a:latin typeface="Lato" panose="020F0502020204030203" pitchFamily="34" charset="0"/>
              </a:rPr>
              <a:t>Our regulations team had told us we could link out to the Federal Register website for the notices instead of hosting our own pdfs of them. </a:t>
            </a:r>
          </a:p>
          <a:p>
            <a:pPr algn="l"/>
            <a:r>
              <a:rPr lang="en-US" sz="2133">
                <a:latin typeface="Lato" panose="020F0502020204030203" pitchFamily="34" charset="0"/>
              </a:rPr>
              <a:t>To do this, we had our data intern find the appropriate links to the Federal Register, and I got to work replacing those documents. That reduced the number of documents by 460. </a:t>
            </a:r>
          </a:p>
          <a:p>
            <a:pPr algn="l"/>
            <a:r>
              <a:rPr lang="en-US" sz="2133">
                <a:latin typeface="Lato" panose="020F0502020204030203" pitchFamily="34" charset="0"/>
              </a:rPr>
              <a:t>Finding links to replace the public comments with wasn’t easy, so the regulations team found us links and told us which we could remove. That allowed us to remove 1,288 more documents from the site.</a:t>
            </a:r>
            <a:br>
              <a:rPr lang="en-US" sz="2133"/>
            </a:br>
            <a:br>
              <a:rPr lang="en-US" sz="2133"/>
            </a:br>
            <a:endParaRPr lang="en-US" sz="2133"/>
          </a:p>
        </p:txBody>
      </p:sp>
      <p:sp>
        <p:nvSpPr>
          <p:cNvPr id="2" name="Slide Number Placeholder 1">
            <a:extLst>
              <a:ext uri="{FF2B5EF4-FFF2-40B4-BE49-F238E27FC236}">
                <a16:creationId xmlns:a16="http://schemas.microsoft.com/office/drawing/2014/main" id="{ED096141-BAE1-43FC-B170-AF202B5247A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36</a:t>
            </a:fld>
            <a:endParaRPr lang="en-US"/>
          </a:p>
        </p:txBody>
      </p:sp>
    </p:spTree>
    <p:extLst>
      <p:ext uri="{BB962C8B-B14F-4D97-AF65-F5344CB8AC3E}">
        <p14:creationId xmlns:p14="http://schemas.microsoft.com/office/powerpoint/2010/main" val="13097290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Phase 3 process</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algn="l"/>
            <a:r>
              <a:rPr lang="en-US" b="0" i="0">
                <a:effectLst/>
                <a:latin typeface="Lato" panose="020F0502020204030203" pitchFamily="34" charset="0"/>
              </a:rPr>
              <a:t>For the rest of phase 3, we wanted the document owners to decide whether to keep the documents before we ran accessibility reports. </a:t>
            </a:r>
          </a:p>
          <a:p>
            <a:pPr algn="l"/>
            <a:r>
              <a:rPr lang="en-US" b="0" i="0">
                <a:effectLst/>
                <a:latin typeface="Lato" panose="020F0502020204030203" pitchFamily="34" charset="0"/>
              </a:rPr>
              <a:t>We gave the owners a list of documents along with how infrequently they were downloaded to make this decision.</a:t>
            </a:r>
          </a:p>
          <a:p>
            <a:pPr marL="152396" indent="0">
              <a:buNone/>
            </a:pPr>
            <a:br>
              <a:rPr lang="en-US"/>
            </a:br>
            <a:br>
              <a:rPr lang="en-US"/>
            </a:br>
            <a:br>
              <a:rPr lang="en-US"/>
            </a:br>
            <a:endParaRPr lang="en-US"/>
          </a:p>
        </p:txBody>
      </p:sp>
      <p:sp>
        <p:nvSpPr>
          <p:cNvPr id="2" name="Slide Number Placeholder 1">
            <a:extLst>
              <a:ext uri="{FF2B5EF4-FFF2-40B4-BE49-F238E27FC236}">
                <a16:creationId xmlns:a16="http://schemas.microsoft.com/office/drawing/2014/main" id="{0C413E33-37D6-4D93-ABD8-6D270EC01E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37</a:t>
            </a:fld>
            <a:endParaRPr lang="en-US"/>
          </a:p>
        </p:txBody>
      </p:sp>
    </p:spTree>
    <p:extLst>
      <p:ext uri="{BB962C8B-B14F-4D97-AF65-F5344CB8AC3E}">
        <p14:creationId xmlns:p14="http://schemas.microsoft.com/office/powerpoint/2010/main" val="15945187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Existing Documents: Unlinked Documents</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p:txBody>
          <a:bodyPr/>
          <a:lstStyle/>
          <a:p>
            <a:pPr marL="609596" indent="-457200"/>
            <a:r>
              <a:rPr lang="en-US" b="0" i="0">
                <a:effectLst/>
                <a:latin typeface="Lato" panose="020F0502020204030203" pitchFamily="34" charset="0"/>
              </a:rPr>
              <a:t>As we were going through the phase 3 documents, it became clear that there were about 2,100 extra documents in our website folder. </a:t>
            </a:r>
          </a:p>
          <a:p>
            <a:pPr marL="609596" indent="-457200"/>
            <a:r>
              <a:rPr lang="en-US" b="0" i="0">
                <a:effectLst/>
                <a:latin typeface="Lato" panose="020F0502020204030203" pitchFamily="34" charset="0"/>
              </a:rPr>
              <a:t>We assumed that these documents were not linked on the site because they didn’t appear in the content inventory. </a:t>
            </a:r>
          </a:p>
          <a:p>
            <a:pPr marL="609596" indent="-457200"/>
            <a:r>
              <a:rPr lang="en-US" b="0" i="0">
                <a:effectLst/>
                <a:latin typeface="Lato" panose="020F0502020204030203" pitchFamily="34" charset="0"/>
              </a:rPr>
              <a:t>Rather than spend time prioritizing these documents, we put them all in a “not linked” folder. </a:t>
            </a:r>
          </a:p>
          <a:p>
            <a:pPr marL="609596" indent="-457200"/>
            <a:r>
              <a:rPr lang="en-US" b="0" i="0">
                <a:effectLst/>
                <a:latin typeface="Lato" panose="020F0502020204030203" pitchFamily="34" charset="0"/>
              </a:rPr>
              <a:t>We’ll put them back if anyone complains about a broken link. Otherwise, we will not bring them to the new site.</a:t>
            </a:r>
            <a:br>
              <a:rPr lang="en-US"/>
            </a:br>
            <a:br>
              <a:rPr lang="en-US"/>
            </a:br>
            <a:br>
              <a:rPr lang="en-US"/>
            </a:br>
            <a:br>
              <a:rPr lang="en-US"/>
            </a:br>
            <a:endParaRPr lang="en-US"/>
          </a:p>
        </p:txBody>
      </p:sp>
      <p:sp>
        <p:nvSpPr>
          <p:cNvPr id="2" name="Slide Number Placeholder 1">
            <a:extLst>
              <a:ext uri="{FF2B5EF4-FFF2-40B4-BE49-F238E27FC236}">
                <a16:creationId xmlns:a16="http://schemas.microsoft.com/office/drawing/2014/main" id="{C23ED745-0695-43DB-B959-4E9EBE103C1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38</a:t>
            </a:fld>
            <a:endParaRPr lang="en-US"/>
          </a:p>
        </p:txBody>
      </p:sp>
    </p:spTree>
    <p:extLst>
      <p:ext uri="{BB962C8B-B14F-4D97-AF65-F5344CB8AC3E}">
        <p14:creationId xmlns:p14="http://schemas.microsoft.com/office/powerpoint/2010/main" val="41120410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14519A-4775-41F2-A1A1-6E9D74A7D455}"/>
              </a:ext>
            </a:extLst>
          </p:cNvPr>
          <p:cNvSpPr>
            <a:spLocks noGrp="1"/>
          </p:cNvSpPr>
          <p:nvPr>
            <p:ph type="title"/>
          </p:nvPr>
        </p:nvSpPr>
        <p:spPr/>
        <p:txBody>
          <a:bodyPr/>
          <a:lstStyle/>
          <a:p>
            <a:r>
              <a:rPr lang="en-US"/>
              <a:t>Updating Documents</a:t>
            </a:r>
          </a:p>
        </p:txBody>
      </p:sp>
      <p:sp>
        <p:nvSpPr>
          <p:cNvPr id="4" name="Text Placeholder 3">
            <a:extLst>
              <a:ext uri="{FF2B5EF4-FFF2-40B4-BE49-F238E27FC236}">
                <a16:creationId xmlns:a16="http://schemas.microsoft.com/office/drawing/2014/main" id="{BFA8A9DE-81F6-4E32-B4C5-E201E587C13C}"/>
              </a:ext>
            </a:extLst>
          </p:cNvPr>
          <p:cNvSpPr>
            <a:spLocks noGrp="1"/>
          </p:cNvSpPr>
          <p:nvPr>
            <p:ph type="body" idx="1"/>
          </p:nvPr>
        </p:nvSpPr>
        <p:spPr>
          <a:xfrm>
            <a:off x="457200" y="1371600"/>
            <a:ext cx="6383215" cy="4937760"/>
          </a:xfrm>
        </p:spPr>
        <p:txBody>
          <a:bodyPr/>
          <a:lstStyle/>
          <a:p>
            <a:pPr marL="50800" indent="0" algn="l">
              <a:buNone/>
            </a:pPr>
            <a:r>
              <a:rPr lang="en-US" b="0" i="0">
                <a:effectLst/>
                <a:latin typeface="Lato" panose="020F0502020204030203" pitchFamily="34" charset="0"/>
              </a:rPr>
              <a:t>Keeping track of the documents was only a small part of the undertaking. The people doing most of the work were the subject matter experts who were updating their documents. </a:t>
            </a:r>
          </a:p>
          <a:p>
            <a:pPr marL="50800" indent="0" algn="l">
              <a:buNone/>
            </a:pPr>
            <a:endParaRPr lang="en-US">
              <a:latin typeface="Lato" panose="020F0502020204030203" pitchFamily="34" charset="0"/>
            </a:endParaRPr>
          </a:p>
          <a:p>
            <a:pPr marL="50800" indent="0" algn="l">
              <a:buNone/>
            </a:pPr>
            <a:r>
              <a:rPr lang="en-US">
                <a:latin typeface="Lato" panose="020F0502020204030203" pitchFamily="34" charset="0"/>
              </a:rPr>
              <a:t>Learn more about the process of updating documents in our </a:t>
            </a:r>
            <a:r>
              <a:rPr lang="en-US">
                <a:latin typeface="Lato" panose="020F0502020204030203" pitchFamily="34" charset="0"/>
                <a:hlinkClick r:id="rId2"/>
              </a:rPr>
              <a:t>blog post</a:t>
            </a:r>
            <a:r>
              <a:rPr lang="en-US">
                <a:latin typeface="Lato" panose="020F0502020204030203" pitchFamily="34" charset="0"/>
              </a:rPr>
              <a:t>.</a:t>
            </a:r>
            <a:br>
              <a:rPr lang="en-US"/>
            </a:br>
            <a:br>
              <a:rPr lang="en-US"/>
            </a:br>
            <a:br>
              <a:rPr lang="en-US"/>
            </a:br>
            <a:br>
              <a:rPr lang="en-US"/>
            </a:br>
            <a:br>
              <a:rPr lang="en-US"/>
            </a:br>
            <a:endParaRPr lang="en-US"/>
          </a:p>
        </p:txBody>
      </p:sp>
      <p:pic>
        <p:nvPicPr>
          <p:cNvPr id="6" name="Picture 5" descr="This image is a screen capture of the blog post entitled &quot;Document accessibility: getting from 5,000 to 0&quot;. The blog can be accessed via the following hyperlink: https://blog-nrrd.doi.gov/accessibility/">
            <a:extLst>
              <a:ext uri="{FF2B5EF4-FFF2-40B4-BE49-F238E27FC236}">
                <a16:creationId xmlns:a16="http://schemas.microsoft.com/office/drawing/2014/main" id="{13119213-1951-4528-97FF-E3F075D651AC}"/>
              </a:ext>
            </a:extLst>
          </p:cNvPr>
          <p:cNvPicPr>
            <a:picLocks noChangeAspect="1"/>
          </p:cNvPicPr>
          <p:nvPr/>
        </p:nvPicPr>
        <p:blipFill>
          <a:blip r:embed="rId3"/>
          <a:stretch>
            <a:fillRect/>
          </a:stretch>
        </p:blipFill>
        <p:spPr>
          <a:xfrm>
            <a:off x="6840415" y="1753305"/>
            <a:ext cx="4894385" cy="3351389"/>
          </a:xfrm>
          <a:prstGeom prst="rect">
            <a:avLst/>
          </a:prstGeom>
          <a:ln>
            <a:noFill/>
          </a:ln>
          <a:effectLst>
            <a:outerShdw blurRad="292100" dist="139700" dir="2700000" algn="tl" rotWithShape="0">
              <a:srgbClr val="333333">
                <a:alpha val="65000"/>
              </a:srgbClr>
            </a:outerShdw>
          </a:effectLst>
        </p:spPr>
      </p:pic>
      <p:sp>
        <p:nvSpPr>
          <p:cNvPr id="2" name="Slide Number Placeholder 1">
            <a:extLst>
              <a:ext uri="{FF2B5EF4-FFF2-40B4-BE49-F238E27FC236}">
                <a16:creationId xmlns:a16="http://schemas.microsoft.com/office/drawing/2014/main" id="{AD683BD8-61E6-4C52-B548-ED71A2C7CBF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39</a:t>
            </a:fld>
            <a:endParaRPr lang="en-US"/>
          </a:p>
        </p:txBody>
      </p:sp>
    </p:spTree>
    <p:extLst>
      <p:ext uri="{BB962C8B-B14F-4D97-AF65-F5344CB8AC3E}">
        <p14:creationId xmlns:p14="http://schemas.microsoft.com/office/powerpoint/2010/main" val="73817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854B7-8F6C-4FD1-B22A-227B71A460EF}"/>
              </a:ext>
            </a:extLst>
          </p:cNvPr>
          <p:cNvSpPr>
            <a:spLocks noGrp="1"/>
          </p:cNvSpPr>
          <p:nvPr>
            <p:ph type="title"/>
          </p:nvPr>
        </p:nvSpPr>
        <p:spPr/>
        <p:txBody>
          <a:bodyPr/>
          <a:lstStyle/>
          <a:p>
            <a:r>
              <a:rPr lang="en-US"/>
              <a:t>ONRR.gov current state</a:t>
            </a:r>
          </a:p>
        </p:txBody>
      </p:sp>
      <p:sp>
        <p:nvSpPr>
          <p:cNvPr id="3" name="Text Placeholder 2">
            <a:extLst>
              <a:ext uri="{FF2B5EF4-FFF2-40B4-BE49-F238E27FC236}">
                <a16:creationId xmlns:a16="http://schemas.microsoft.com/office/drawing/2014/main" id="{873E1328-8715-4F0E-ABD6-A12CB44C7653}"/>
              </a:ext>
            </a:extLst>
          </p:cNvPr>
          <p:cNvSpPr>
            <a:spLocks noGrp="1"/>
          </p:cNvSpPr>
          <p:nvPr>
            <p:ph type="body" idx="1"/>
          </p:nvPr>
        </p:nvSpPr>
        <p:spPr>
          <a:xfrm>
            <a:off x="157670" y="1153259"/>
            <a:ext cx="2766389" cy="4937760"/>
          </a:xfrm>
        </p:spPr>
        <p:txBody>
          <a:bodyPr/>
          <a:lstStyle/>
          <a:p>
            <a:pPr marL="186258" indent="0">
              <a:buNone/>
            </a:pPr>
            <a:r>
              <a:rPr lang="en-US" sz="2000">
                <a:hlinkClick r:id="rId2"/>
              </a:rPr>
              <a:t>https://www.onrr.gov/</a:t>
            </a:r>
            <a:endParaRPr lang="en-US" sz="2000"/>
          </a:p>
          <a:p>
            <a:pPr marL="186258" indent="0">
              <a:buNone/>
            </a:pPr>
            <a:endParaRPr lang="en-US" sz="2000"/>
          </a:p>
        </p:txBody>
      </p:sp>
      <p:pic>
        <p:nvPicPr>
          <p:cNvPr id="5" name="Picture 4" descr="Screeenshot of current onrr.gov homepage.">
            <a:extLst>
              <a:ext uri="{FF2B5EF4-FFF2-40B4-BE49-F238E27FC236}">
                <a16:creationId xmlns:a16="http://schemas.microsoft.com/office/drawing/2014/main" id="{C0827A2A-9264-40B5-90EC-8BBB9123310E}"/>
              </a:ext>
            </a:extLst>
          </p:cNvPr>
          <p:cNvPicPr>
            <a:picLocks noChangeAspect="1"/>
          </p:cNvPicPr>
          <p:nvPr/>
        </p:nvPicPr>
        <p:blipFill>
          <a:blip r:embed="rId3"/>
          <a:stretch>
            <a:fillRect/>
          </a:stretch>
        </p:blipFill>
        <p:spPr>
          <a:xfrm>
            <a:off x="157670" y="1806234"/>
            <a:ext cx="8945217" cy="6858000"/>
          </a:xfrm>
          <a:prstGeom prst="rect">
            <a:avLst/>
          </a:prstGeom>
        </p:spPr>
      </p:pic>
      <p:pic>
        <p:nvPicPr>
          <p:cNvPr id="7" name="Picture 6" descr="Screenshot of current onrr.gov homepage (scrolled down).">
            <a:extLst>
              <a:ext uri="{FF2B5EF4-FFF2-40B4-BE49-F238E27FC236}">
                <a16:creationId xmlns:a16="http://schemas.microsoft.com/office/drawing/2014/main" id="{2C7AB8AA-04B1-4C05-971E-2CDC1FDA051C}"/>
              </a:ext>
            </a:extLst>
          </p:cNvPr>
          <p:cNvPicPr>
            <a:picLocks noChangeAspect="1"/>
          </p:cNvPicPr>
          <p:nvPr/>
        </p:nvPicPr>
        <p:blipFill>
          <a:blip r:embed="rId4"/>
          <a:stretch>
            <a:fillRect/>
          </a:stretch>
        </p:blipFill>
        <p:spPr>
          <a:xfrm>
            <a:off x="3087929" y="3111595"/>
            <a:ext cx="9104071" cy="6858000"/>
          </a:xfrm>
          <a:prstGeom prst="rect">
            <a:avLst/>
          </a:prstGeom>
        </p:spPr>
      </p:pic>
      <p:sp>
        <p:nvSpPr>
          <p:cNvPr id="4" name="Slide Number Placeholder 3">
            <a:extLst>
              <a:ext uri="{FF2B5EF4-FFF2-40B4-BE49-F238E27FC236}">
                <a16:creationId xmlns:a16="http://schemas.microsoft.com/office/drawing/2014/main" id="{2B48DB92-7498-4F0A-9A06-3B7825D822F4}"/>
              </a:ext>
            </a:extLst>
          </p:cNvPr>
          <p:cNvSpPr>
            <a:spLocks noGrp="1"/>
          </p:cNvSpPr>
          <p:nvPr>
            <p:ph type="sldNum" idx="12"/>
          </p:nvPr>
        </p:nvSpPr>
        <p:spPr/>
        <p:txBody>
          <a:bodyPr/>
          <a:lstStyle/>
          <a:p>
            <a:fld id="{00000000-1234-1234-1234-123412341234}" type="slidenum">
              <a:rPr lang="en-US" smtClean="0"/>
              <a:pPr/>
              <a:t>4</a:t>
            </a:fld>
            <a:endParaRPr lang="en-US"/>
          </a:p>
        </p:txBody>
      </p:sp>
    </p:spTree>
    <p:extLst>
      <p:ext uri="{BB962C8B-B14F-4D97-AF65-F5344CB8AC3E}">
        <p14:creationId xmlns:p14="http://schemas.microsoft.com/office/powerpoint/2010/main" val="39977042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4"/>
          <p:cNvSpPr txBox="1">
            <a:spLocks noGrp="1"/>
          </p:cNvSpPr>
          <p:nvPr>
            <p:ph type="title"/>
          </p:nvPr>
        </p:nvSpPr>
        <p:spPr>
          <a:xfrm>
            <a:off x="457200" y="317405"/>
            <a:ext cx="10515600" cy="457200"/>
          </a:xfrm>
        </p:spPr>
        <p:txBody>
          <a:bodyPr spcFirstLastPara="1" wrap="square" lIns="121900" tIns="121900" rIns="121900" bIns="121900" anchor="t" anchorCtr="0">
            <a:noAutofit/>
          </a:bodyPr>
          <a:lstStyle/>
          <a:p>
            <a:r>
              <a:rPr lang="en-US">
                <a:sym typeface="Merriweather"/>
              </a:rPr>
              <a:t>Project status</a:t>
            </a:r>
            <a:endParaRPr lang="en-US"/>
          </a:p>
        </p:txBody>
      </p:sp>
      <p:sp>
        <p:nvSpPr>
          <p:cNvPr id="6" name="TextBox 5">
            <a:extLst>
              <a:ext uri="{FF2B5EF4-FFF2-40B4-BE49-F238E27FC236}">
                <a16:creationId xmlns:a16="http://schemas.microsoft.com/office/drawing/2014/main" id="{B6C2104C-0F5C-4CF1-8C5A-7E7F775BF033}"/>
              </a:ext>
            </a:extLst>
          </p:cNvPr>
          <p:cNvSpPr txBox="1"/>
          <p:nvPr/>
        </p:nvSpPr>
        <p:spPr>
          <a:xfrm>
            <a:off x="235792" y="1371853"/>
            <a:ext cx="2757548" cy="1395318"/>
          </a:xfrm>
          <a:prstGeom prst="rect">
            <a:avLst/>
          </a:prstGeom>
          <a:noFill/>
        </p:spPr>
        <p:txBody>
          <a:bodyPr wrap="square" lIns="121920" tIns="60960" rIns="121920" bIns="60960" anchor="t">
            <a:spAutoFit/>
          </a:bodyPr>
          <a:lstStyle/>
          <a:p>
            <a:pPr algn="ctr"/>
            <a:r>
              <a:rPr lang="en-US" sz="5867">
                <a:solidFill>
                  <a:schemeClr val="accent1"/>
                </a:solidFill>
                <a:latin typeface="Roboto"/>
              </a:rPr>
              <a:t>3,385</a:t>
            </a:r>
          </a:p>
          <a:p>
            <a:pPr algn="ctr"/>
            <a:r>
              <a:rPr lang="en-US" sz="2400">
                <a:solidFill>
                  <a:schemeClr val="tx1"/>
                </a:solidFill>
                <a:latin typeface="Roboto"/>
              </a:rPr>
              <a:t>evaluated</a:t>
            </a:r>
          </a:p>
        </p:txBody>
      </p:sp>
      <p:sp>
        <p:nvSpPr>
          <p:cNvPr id="14" name="TextBox 13" descr="Addition sign">
            <a:extLst>
              <a:ext uri="{FF2B5EF4-FFF2-40B4-BE49-F238E27FC236}">
                <a16:creationId xmlns:a16="http://schemas.microsoft.com/office/drawing/2014/main" id="{26D1C7E2-7F3C-4C21-ACEE-4763DAFAFD4B}"/>
              </a:ext>
            </a:extLst>
          </p:cNvPr>
          <p:cNvSpPr txBox="1"/>
          <p:nvPr/>
        </p:nvSpPr>
        <p:spPr>
          <a:xfrm>
            <a:off x="3061308" y="1476501"/>
            <a:ext cx="781050" cy="1200329"/>
          </a:xfrm>
          <a:prstGeom prst="rect">
            <a:avLst/>
          </a:prstGeom>
          <a:noFill/>
        </p:spPr>
        <p:txBody>
          <a:bodyPr wrap="square">
            <a:spAutoFit/>
          </a:bodyPr>
          <a:lstStyle/>
          <a:p>
            <a:r>
              <a:rPr lang="en-US" sz="7200">
                <a:solidFill>
                  <a:schemeClr val="accent2"/>
                </a:solidFill>
                <a:latin typeface="Roboto"/>
              </a:rPr>
              <a:t>+</a:t>
            </a:r>
            <a:endParaRPr lang="en-US" sz="7200">
              <a:solidFill>
                <a:schemeClr val="accent2"/>
              </a:solidFill>
            </a:endParaRPr>
          </a:p>
        </p:txBody>
      </p:sp>
      <p:sp>
        <p:nvSpPr>
          <p:cNvPr id="9" name="TextBox 8">
            <a:extLst>
              <a:ext uri="{FF2B5EF4-FFF2-40B4-BE49-F238E27FC236}">
                <a16:creationId xmlns:a16="http://schemas.microsoft.com/office/drawing/2014/main" id="{ACCD89CE-0EF4-44AC-AB0E-82F6EDF2E99A}"/>
              </a:ext>
            </a:extLst>
          </p:cNvPr>
          <p:cNvSpPr txBox="1"/>
          <p:nvPr/>
        </p:nvSpPr>
        <p:spPr>
          <a:xfrm>
            <a:off x="3979973" y="1379007"/>
            <a:ext cx="3178999" cy="1395318"/>
          </a:xfrm>
          <a:prstGeom prst="rect">
            <a:avLst/>
          </a:prstGeom>
          <a:noFill/>
        </p:spPr>
        <p:txBody>
          <a:bodyPr wrap="square" lIns="121920" tIns="60960" rIns="121920" bIns="60960" anchor="t">
            <a:spAutoFit/>
          </a:bodyPr>
          <a:lstStyle/>
          <a:p>
            <a:pPr algn="ctr"/>
            <a:r>
              <a:rPr lang="en-US" sz="5867">
                <a:solidFill>
                  <a:schemeClr val="accent1"/>
                </a:solidFill>
                <a:latin typeface="Roboto"/>
              </a:rPr>
              <a:t>2,160</a:t>
            </a:r>
          </a:p>
          <a:p>
            <a:pPr algn="ctr"/>
            <a:r>
              <a:rPr lang="en-US" sz="2400">
                <a:solidFill>
                  <a:schemeClr val="tx1"/>
                </a:solidFill>
                <a:latin typeface="Roboto"/>
              </a:rPr>
              <a:t>unlinked documents</a:t>
            </a:r>
          </a:p>
        </p:txBody>
      </p:sp>
      <p:sp>
        <p:nvSpPr>
          <p:cNvPr id="15" name="TextBox 14" descr="Equals Sign">
            <a:extLst>
              <a:ext uri="{FF2B5EF4-FFF2-40B4-BE49-F238E27FC236}">
                <a16:creationId xmlns:a16="http://schemas.microsoft.com/office/drawing/2014/main" id="{9187C337-DE84-459A-8E76-5531081C3AF6}"/>
              </a:ext>
            </a:extLst>
          </p:cNvPr>
          <p:cNvSpPr txBox="1"/>
          <p:nvPr/>
        </p:nvSpPr>
        <p:spPr>
          <a:xfrm>
            <a:off x="7296587" y="1393253"/>
            <a:ext cx="781050" cy="1200329"/>
          </a:xfrm>
          <a:prstGeom prst="rect">
            <a:avLst/>
          </a:prstGeom>
          <a:noFill/>
        </p:spPr>
        <p:txBody>
          <a:bodyPr wrap="square">
            <a:spAutoFit/>
          </a:bodyPr>
          <a:lstStyle/>
          <a:p>
            <a:r>
              <a:rPr lang="en-US" sz="7200" dirty="0">
                <a:solidFill>
                  <a:schemeClr val="accent2"/>
                </a:solidFill>
                <a:latin typeface="Roboto"/>
              </a:rPr>
              <a:t>=</a:t>
            </a:r>
            <a:endParaRPr lang="en-US" sz="7200" dirty="0">
              <a:solidFill>
                <a:schemeClr val="accent2"/>
              </a:solidFill>
            </a:endParaRPr>
          </a:p>
        </p:txBody>
      </p:sp>
      <p:sp>
        <p:nvSpPr>
          <p:cNvPr id="11" name="TextBox 10">
            <a:extLst>
              <a:ext uri="{FF2B5EF4-FFF2-40B4-BE49-F238E27FC236}">
                <a16:creationId xmlns:a16="http://schemas.microsoft.com/office/drawing/2014/main" id="{00E5F82C-A9C2-4277-97BC-9FEA0FEF8985}"/>
              </a:ext>
            </a:extLst>
          </p:cNvPr>
          <p:cNvSpPr txBox="1"/>
          <p:nvPr/>
        </p:nvSpPr>
        <p:spPr>
          <a:xfrm>
            <a:off x="8215252" y="1371853"/>
            <a:ext cx="2757548" cy="1395318"/>
          </a:xfrm>
          <a:prstGeom prst="rect">
            <a:avLst/>
          </a:prstGeom>
          <a:noFill/>
        </p:spPr>
        <p:txBody>
          <a:bodyPr wrap="square" lIns="121920" tIns="60960" rIns="121920" bIns="60960" anchor="t">
            <a:spAutoFit/>
          </a:bodyPr>
          <a:lstStyle/>
          <a:p>
            <a:pPr algn="ctr"/>
            <a:r>
              <a:rPr lang="en-US" sz="5867">
                <a:solidFill>
                  <a:schemeClr val="bg2"/>
                </a:solidFill>
                <a:latin typeface="Roboto"/>
              </a:rPr>
              <a:t>5,545</a:t>
            </a:r>
          </a:p>
          <a:p>
            <a:pPr algn="ctr"/>
            <a:r>
              <a:rPr lang="en-US" sz="2400">
                <a:solidFill>
                  <a:schemeClr val="tx1"/>
                </a:solidFill>
                <a:latin typeface="Roboto"/>
              </a:rPr>
              <a:t>total documents</a:t>
            </a:r>
          </a:p>
        </p:txBody>
      </p:sp>
      <p:sp>
        <p:nvSpPr>
          <p:cNvPr id="7" name="TextBox 6">
            <a:extLst>
              <a:ext uri="{FF2B5EF4-FFF2-40B4-BE49-F238E27FC236}">
                <a16:creationId xmlns:a16="http://schemas.microsoft.com/office/drawing/2014/main" id="{89276BF0-F560-4C49-B7B2-54FAF755913D}"/>
              </a:ext>
            </a:extLst>
          </p:cNvPr>
          <p:cNvSpPr txBox="1"/>
          <p:nvPr/>
        </p:nvSpPr>
        <p:spPr>
          <a:xfrm>
            <a:off x="235792" y="3223553"/>
            <a:ext cx="2950459" cy="1395318"/>
          </a:xfrm>
          <a:prstGeom prst="rect">
            <a:avLst/>
          </a:prstGeom>
          <a:noFill/>
        </p:spPr>
        <p:txBody>
          <a:bodyPr wrap="square" lIns="121920" tIns="60960" rIns="121920" bIns="60960" anchor="t">
            <a:spAutoFit/>
          </a:bodyPr>
          <a:lstStyle/>
          <a:p>
            <a:pPr algn="ctr"/>
            <a:r>
              <a:rPr lang="en-US" sz="5867" dirty="0">
                <a:solidFill>
                  <a:schemeClr val="accent1"/>
                </a:solidFill>
                <a:latin typeface="Roboto"/>
              </a:rPr>
              <a:t>683</a:t>
            </a:r>
          </a:p>
          <a:p>
            <a:pPr algn="ctr"/>
            <a:r>
              <a:rPr lang="en-US" sz="2400" dirty="0">
                <a:solidFill>
                  <a:schemeClr val="tx1"/>
                </a:solidFill>
                <a:latin typeface="Roboto"/>
              </a:rPr>
              <a:t>made accessible</a:t>
            </a:r>
          </a:p>
        </p:txBody>
      </p:sp>
      <p:sp>
        <p:nvSpPr>
          <p:cNvPr id="8" name="TextBox 7">
            <a:extLst>
              <a:ext uri="{FF2B5EF4-FFF2-40B4-BE49-F238E27FC236}">
                <a16:creationId xmlns:a16="http://schemas.microsoft.com/office/drawing/2014/main" id="{C21BCDFB-E1D1-4852-BF47-8C4B2582D104}"/>
              </a:ext>
            </a:extLst>
          </p:cNvPr>
          <p:cNvSpPr txBox="1"/>
          <p:nvPr/>
        </p:nvSpPr>
        <p:spPr>
          <a:xfrm>
            <a:off x="3936391" y="3227276"/>
            <a:ext cx="3075851" cy="1764650"/>
          </a:xfrm>
          <a:prstGeom prst="rect">
            <a:avLst/>
          </a:prstGeom>
          <a:noFill/>
        </p:spPr>
        <p:txBody>
          <a:bodyPr wrap="square" lIns="121920" tIns="60960" rIns="121920" bIns="60960" anchor="t">
            <a:spAutoFit/>
          </a:bodyPr>
          <a:lstStyle/>
          <a:p>
            <a:pPr algn="ctr"/>
            <a:r>
              <a:rPr lang="en-US" sz="5867">
                <a:solidFill>
                  <a:schemeClr val="accent1"/>
                </a:solidFill>
                <a:latin typeface="Roboto"/>
              </a:rPr>
              <a:t>2,525</a:t>
            </a:r>
            <a:endParaRPr lang="en-US" sz="5867" b="1">
              <a:solidFill>
                <a:schemeClr val="accent1"/>
              </a:solidFill>
              <a:latin typeface="Roboto"/>
            </a:endParaRPr>
          </a:p>
          <a:p>
            <a:pPr algn="ctr"/>
            <a:r>
              <a:rPr lang="en-US" sz="2400">
                <a:solidFill>
                  <a:schemeClr val="tx1"/>
                </a:solidFill>
                <a:latin typeface="Roboto"/>
              </a:rPr>
              <a:t>removed or replaced with external links</a:t>
            </a:r>
          </a:p>
        </p:txBody>
      </p:sp>
      <p:sp>
        <p:nvSpPr>
          <p:cNvPr id="10" name="TextBox 9">
            <a:extLst>
              <a:ext uri="{FF2B5EF4-FFF2-40B4-BE49-F238E27FC236}">
                <a16:creationId xmlns:a16="http://schemas.microsoft.com/office/drawing/2014/main" id="{5624C83B-C524-4FB6-8FEB-05B40F8D8A48}"/>
              </a:ext>
            </a:extLst>
          </p:cNvPr>
          <p:cNvSpPr txBox="1"/>
          <p:nvPr/>
        </p:nvSpPr>
        <p:spPr>
          <a:xfrm>
            <a:off x="7830274" y="3223553"/>
            <a:ext cx="3075851" cy="1395318"/>
          </a:xfrm>
          <a:prstGeom prst="rect">
            <a:avLst/>
          </a:prstGeom>
          <a:noFill/>
        </p:spPr>
        <p:txBody>
          <a:bodyPr wrap="square" lIns="121920" tIns="60960" rIns="121920" bIns="60960" anchor="t">
            <a:spAutoFit/>
          </a:bodyPr>
          <a:lstStyle/>
          <a:p>
            <a:pPr algn="ctr"/>
            <a:r>
              <a:rPr lang="en-US" sz="5867">
                <a:solidFill>
                  <a:schemeClr val="accent1"/>
                </a:solidFill>
                <a:latin typeface="Roboto"/>
              </a:rPr>
              <a:t>176</a:t>
            </a:r>
            <a:endParaRPr lang="en-US" sz="5867" b="1">
              <a:solidFill>
                <a:schemeClr val="accent1"/>
              </a:solidFill>
              <a:latin typeface="Roboto"/>
            </a:endParaRPr>
          </a:p>
          <a:p>
            <a:pPr algn="ctr"/>
            <a:r>
              <a:rPr lang="en-US" sz="2400">
                <a:solidFill>
                  <a:schemeClr val="tx1"/>
                </a:solidFill>
                <a:latin typeface="Roboto"/>
              </a:rPr>
              <a:t>outstanding</a:t>
            </a:r>
          </a:p>
        </p:txBody>
      </p:sp>
      <p:sp>
        <p:nvSpPr>
          <p:cNvPr id="13" name="TextBox 12">
            <a:extLst>
              <a:ext uri="{FF2B5EF4-FFF2-40B4-BE49-F238E27FC236}">
                <a16:creationId xmlns:a16="http://schemas.microsoft.com/office/drawing/2014/main" id="{B9BDFE46-62D7-4AAF-BCEA-757FFA5B7E06}"/>
              </a:ext>
            </a:extLst>
          </p:cNvPr>
          <p:cNvSpPr txBox="1"/>
          <p:nvPr/>
        </p:nvSpPr>
        <p:spPr>
          <a:xfrm>
            <a:off x="1485860" y="5016920"/>
            <a:ext cx="4019597" cy="1231106"/>
          </a:xfrm>
          <a:prstGeom prst="rect">
            <a:avLst/>
          </a:prstGeom>
          <a:noFill/>
        </p:spPr>
        <p:txBody>
          <a:bodyPr wrap="square" lIns="121920" tIns="60960" rIns="121920" bIns="60960" anchor="t">
            <a:spAutoFit/>
          </a:bodyPr>
          <a:lstStyle/>
          <a:p>
            <a:pPr algn="ctr"/>
            <a:r>
              <a:rPr lang="en-US" sz="4800">
                <a:solidFill>
                  <a:schemeClr val="bg2"/>
                </a:solidFill>
                <a:latin typeface="Roboto"/>
              </a:rPr>
              <a:t>97%</a:t>
            </a:r>
            <a:endParaRPr lang="en-US" sz="5867">
              <a:solidFill>
                <a:schemeClr val="bg2"/>
              </a:solidFill>
              <a:latin typeface="Roboto"/>
            </a:endParaRPr>
          </a:p>
          <a:p>
            <a:pPr algn="ctr"/>
            <a:r>
              <a:rPr lang="en-US" sz="2400">
                <a:solidFill>
                  <a:schemeClr val="tx1"/>
                </a:solidFill>
                <a:latin typeface="Roboto"/>
              </a:rPr>
              <a:t>of downloads complete</a:t>
            </a:r>
          </a:p>
        </p:txBody>
      </p:sp>
      <p:sp>
        <p:nvSpPr>
          <p:cNvPr id="12" name="TextBox 11">
            <a:extLst>
              <a:ext uri="{FF2B5EF4-FFF2-40B4-BE49-F238E27FC236}">
                <a16:creationId xmlns:a16="http://schemas.microsoft.com/office/drawing/2014/main" id="{8C70B144-1C7C-4DA9-A739-49AC4B2B080A}"/>
              </a:ext>
            </a:extLst>
          </p:cNvPr>
          <p:cNvSpPr txBox="1"/>
          <p:nvPr/>
        </p:nvSpPr>
        <p:spPr>
          <a:xfrm>
            <a:off x="5956640" y="4991926"/>
            <a:ext cx="3611483" cy="1231106"/>
          </a:xfrm>
          <a:prstGeom prst="rect">
            <a:avLst/>
          </a:prstGeom>
          <a:noFill/>
        </p:spPr>
        <p:txBody>
          <a:bodyPr wrap="square" lIns="121920" tIns="60960" rIns="121920" bIns="60960" anchor="ctr">
            <a:spAutoFit/>
          </a:bodyPr>
          <a:lstStyle/>
          <a:p>
            <a:pPr algn="ctr"/>
            <a:r>
              <a:rPr lang="en-US" sz="4800">
                <a:solidFill>
                  <a:schemeClr val="bg2"/>
                </a:solidFill>
                <a:latin typeface="Roboto"/>
              </a:rPr>
              <a:t>95%</a:t>
            </a:r>
          </a:p>
          <a:p>
            <a:pPr algn="ctr"/>
            <a:r>
              <a:rPr lang="en-US" sz="2400">
                <a:solidFill>
                  <a:schemeClr val="tx1"/>
                </a:solidFill>
                <a:latin typeface="Roboto"/>
              </a:rPr>
              <a:t>of docs complete</a:t>
            </a:r>
          </a:p>
        </p:txBody>
      </p:sp>
      <p:sp>
        <p:nvSpPr>
          <p:cNvPr id="2" name="Slide Number Placeholder 1">
            <a:extLst>
              <a:ext uri="{FF2B5EF4-FFF2-40B4-BE49-F238E27FC236}">
                <a16:creationId xmlns:a16="http://schemas.microsoft.com/office/drawing/2014/main" id="{BE9E9BE5-6031-4749-9477-FBE0A248718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40</a:t>
            </a:fld>
            <a:endParaRPr lang="en-US"/>
          </a:p>
        </p:txBody>
      </p:sp>
    </p:spTree>
    <p:extLst>
      <p:ext uri="{BB962C8B-B14F-4D97-AF65-F5344CB8AC3E}">
        <p14:creationId xmlns:p14="http://schemas.microsoft.com/office/powerpoint/2010/main" val="42228311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BFAD3-4031-4081-B86F-769006FA80F8}"/>
              </a:ext>
            </a:extLst>
          </p:cNvPr>
          <p:cNvSpPr>
            <a:spLocks noGrp="1"/>
          </p:cNvSpPr>
          <p:nvPr>
            <p:ph type="title"/>
          </p:nvPr>
        </p:nvSpPr>
        <p:spPr/>
        <p:txBody>
          <a:bodyPr/>
          <a:lstStyle/>
          <a:p>
            <a:r>
              <a:rPr lang="en-US"/>
              <a:t>Resources</a:t>
            </a:r>
          </a:p>
        </p:txBody>
      </p:sp>
      <p:sp>
        <p:nvSpPr>
          <p:cNvPr id="4" name="Text Placeholder 3">
            <a:extLst>
              <a:ext uri="{FF2B5EF4-FFF2-40B4-BE49-F238E27FC236}">
                <a16:creationId xmlns:a16="http://schemas.microsoft.com/office/drawing/2014/main" id="{A0915055-CD0A-45FC-AD93-90A0B788E1FA}"/>
              </a:ext>
            </a:extLst>
          </p:cNvPr>
          <p:cNvSpPr>
            <a:spLocks noGrp="1"/>
          </p:cNvSpPr>
          <p:nvPr>
            <p:ph type="body" idx="1"/>
          </p:nvPr>
        </p:nvSpPr>
        <p:spPr/>
        <p:txBody>
          <a:bodyPr/>
          <a:lstStyle/>
          <a:p>
            <a:pPr marL="50800" indent="0" algn="l">
              <a:buNone/>
            </a:pPr>
            <a:r>
              <a:rPr lang="en-US" b="1" i="0">
                <a:effectLst/>
                <a:latin typeface="Patua One"/>
              </a:rPr>
              <a:t>Law</a:t>
            </a:r>
          </a:p>
          <a:p>
            <a:pPr algn="l">
              <a:buFont typeface="Arial" panose="020B0604020202020204" pitchFamily="34" charset="0"/>
              <a:buChar char="•"/>
            </a:pPr>
            <a:r>
              <a:rPr lang="en-US" b="0" i="0">
                <a:solidFill>
                  <a:srgbClr val="086996"/>
                </a:solidFill>
                <a:effectLst/>
                <a:latin typeface="Lato" panose="020F0502020204030203" pitchFamily="34" charset="0"/>
                <a:hlinkClick r:id="rId2"/>
              </a:rPr>
              <a:t>Rehabilitation Act of 1973</a:t>
            </a:r>
            <a:endParaRPr lang="en-US" b="0" i="0">
              <a:effectLst/>
              <a:latin typeface="Lato" panose="020F0502020204030203" pitchFamily="34" charset="0"/>
            </a:endParaRPr>
          </a:p>
          <a:p>
            <a:pPr algn="l">
              <a:buFont typeface="Arial" panose="020B0604020202020204" pitchFamily="34" charset="0"/>
              <a:buChar char="•"/>
            </a:pPr>
            <a:r>
              <a:rPr lang="en-US" b="0" i="0">
                <a:solidFill>
                  <a:srgbClr val="086996"/>
                </a:solidFill>
                <a:effectLst/>
                <a:latin typeface="Lato" panose="020F0502020204030203" pitchFamily="34" charset="0"/>
                <a:hlinkClick r:id="rId3"/>
              </a:rPr>
              <a:t>36 CFR 1194</a:t>
            </a:r>
            <a:endParaRPr lang="en-US" b="0" i="0">
              <a:effectLst/>
              <a:latin typeface="Lato" panose="020F0502020204030203" pitchFamily="34" charset="0"/>
            </a:endParaRPr>
          </a:p>
          <a:p>
            <a:pPr marL="50800" indent="0" algn="l">
              <a:buNone/>
            </a:pPr>
            <a:endParaRPr lang="en-US" b="1" i="0">
              <a:effectLst/>
              <a:latin typeface="Patua One"/>
            </a:endParaRPr>
          </a:p>
          <a:p>
            <a:pPr marL="50800" indent="0" algn="l">
              <a:buNone/>
            </a:pPr>
            <a:r>
              <a:rPr lang="en-US" b="1" i="0">
                <a:effectLst/>
                <a:latin typeface="Patua One"/>
              </a:rPr>
              <a:t>Department/agency policy</a:t>
            </a:r>
          </a:p>
          <a:p>
            <a:pPr algn="l">
              <a:buFont typeface="Arial" panose="020B0604020202020204" pitchFamily="34" charset="0"/>
              <a:buChar char="•"/>
            </a:pPr>
            <a:r>
              <a:rPr lang="en-US" b="0" i="0">
                <a:solidFill>
                  <a:srgbClr val="086996"/>
                </a:solidFill>
                <a:effectLst/>
                <a:latin typeface="Lato" panose="020F0502020204030203" pitchFamily="34" charset="0"/>
                <a:hlinkClick r:id="rId4"/>
              </a:rPr>
              <a:t>375 DM 8 – Section 508 Program and Responsibilities</a:t>
            </a:r>
            <a:endParaRPr lang="en-US" b="0" i="0">
              <a:effectLst/>
              <a:latin typeface="Lato" panose="020F0502020204030203" pitchFamily="34" charset="0"/>
            </a:endParaRPr>
          </a:p>
          <a:p>
            <a:pPr algn="l">
              <a:buFont typeface="Arial" panose="020B0604020202020204" pitchFamily="34" charset="0"/>
              <a:buChar char="•"/>
            </a:pPr>
            <a:r>
              <a:rPr lang="en-US" b="0" i="0">
                <a:effectLst/>
                <a:latin typeface="Lato" panose="020F0502020204030203" pitchFamily="34" charset="0"/>
              </a:rPr>
              <a:t>Provides bureaus and offices with requirements for implementing the law.</a:t>
            </a:r>
          </a:p>
          <a:p>
            <a:endParaRPr lang="en-US"/>
          </a:p>
        </p:txBody>
      </p:sp>
      <p:sp>
        <p:nvSpPr>
          <p:cNvPr id="3" name="Slide Number Placeholder 2">
            <a:extLst>
              <a:ext uri="{FF2B5EF4-FFF2-40B4-BE49-F238E27FC236}">
                <a16:creationId xmlns:a16="http://schemas.microsoft.com/office/drawing/2014/main" id="{5336D962-65C4-47A3-87B1-9FA2C78AC7F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41</a:t>
            </a:fld>
            <a:endParaRPr lang="en-US"/>
          </a:p>
        </p:txBody>
      </p:sp>
    </p:spTree>
    <p:extLst>
      <p:ext uri="{BB962C8B-B14F-4D97-AF65-F5344CB8AC3E}">
        <p14:creationId xmlns:p14="http://schemas.microsoft.com/office/powerpoint/2010/main" val="20524589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BFAD3-4031-4081-B86F-769006FA80F8}"/>
              </a:ext>
            </a:extLst>
          </p:cNvPr>
          <p:cNvSpPr>
            <a:spLocks noGrp="1"/>
          </p:cNvSpPr>
          <p:nvPr>
            <p:ph type="title"/>
          </p:nvPr>
        </p:nvSpPr>
        <p:spPr/>
        <p:txBody>
          <a:bodyPr/>
          <a:lstStyle/>
          <a:p>
            <a:r>
              <a:rPr lang="en-US"/>
              <a:t>Training</a:t>
            </a:r>
          </a:p>
        </p:txBody>
      </p:sp>
      <p:sp>
        <p:nvSpPr>
          <p:cNvPr id="4" name="Text Placeholder 3">
            <a:extLst>
              <a:ext uri="{FF2B5EF4-FFF2-40B4-BE49-F238E27FC236}">
                <a16:creationId xmlns:a16="http://schemas.microsoft.com/office/drawing/2014/main" id="{A0915055-CD0A-45FC-AD93-90A0B788E1FA}"/>
              </a:ext>
            </a:extLst>
          </p:cNvPr>
          <p:cNvSpPr>
            <a:spLocks noGrp="1"/>
          </p:cNvSpPr>
          <p:nvPr>
            <p:ph type="body" idx="1"/>
          </p:nvPr>
        </p:nvSpPr>
        <p:spPr/>
        <p:txBody>
          <a:bodyPr/>
          <a:lstStyle/>
          <a:p>
            <a:pPr algn="l">
              <a:buFont typeface="Arial" panose="020B0604020202020204" pitchFamily="34" charset="0"/>
              <a:buChar char="•"/>
            </a:pPr>
            <a:r>
              <a:rPr lang="en-US" b="0" i="0">
                <a:effectLst/>
                <a:latin typeface="Lato" panose="020F0502020204030203" pitchFamily="34" charset="0"/>
              </a:rPr>
              <a:t>Live monthly DOI webinars (DOI employees can register in DOI Talent)</a:t>
            </a:r>
          </a:p>
          <a:p>
            <a:pPr marL="742950" lvl="1" indent="-285750" algn="l">
              <a:buFont typeface="Arial" panose="020B0604020202020204" pitchFamily="34" charset="0"/>
              <a:buChar char="•"/>
            </a:pPr>
            <a:r>
              <a:rPr lang="en-US" b="0" i="0">
                <a:solidFill>
                  <a:srgbClr val="086996"/>
                </a:solidFill>
                <a:effectLst/>
                <a:latin typeface="Lato" panose="020F0502020204030203" pitchFamily="34" charset="0"/>
                <a:hlinkClick r:id="rId2"/>
              </a:rPr>
              <a:t>Creating Section 508 Compliant Electronic Documents</a:t>
            </a:r>
            <a:endParaRPr lang="en-US" b="0" i="0">
              <a:effectLst/>
              <a:latin typeface="Lato" panose="020F0502020204030203" pitchFamily="34" charset="0"/>
            </a:endParaRPr>
          </a:p>
          <a:p>
            <a:pPr marL="742950" lvl="1" indent="-285750" algn="l">
              <a:buFont typeface="Arial" panose="020B0604020202020204" pitchFamily="34" charset="0"/>
              <a:buChar char="•"/>
            </a:pPr>
            <a:r>
              <a:rPr lang="en-US" b="0" i="0">
                <a:solidFill>
                  <a:srgbClr val="086996"/>
                </a:solidFill>
                <a:effectLst/>
                <a:latin typeface="Lato" panose="020F0502020204030203" pitchFamily="34" charset="0"/>
                <a:hlinkClick r:id="rId3"/>
              </a:rPr>
              <a:t>Creating Section 508 Compliant MS Excel Spreadsheets</a:t>
            </a:r>
            <a:endParaRPr lang="en-US" b="0" i="0">
              <a:effectLst/>
              <a:latin typeface="Lato" panose="020F0502020204030203" pitchFamily="34" charset="0"/>
            </a:endParaRPr>
          </a:p>
          <a:p>
            <a:pPr algn="l">
              <a:buFont typeface="Arial" panose="020B0604020202020204" pitchFamily="34" charset="0"/>
              <a:buChar char="•"/>
            </a:pPr>
            <a:r>
              <a:rPr lang="en-US" b="0" i="0">
                <a:solidFill>
                  <a:srgbClr val="086996"/>
                </a:solidFill>
                <a:effectLst/>
                <a:latin typeface="Lato" panose="020F0502020204030203" pitchFamily="34" charset="0"/>
                <a:hlinkClick r:id="rId4"/>
              </a:rPr>
              <a:t>DOI Section 508 Web Site</a:t>
            </a:r>
            <a:endParaRPr lang="en-US" b="0" i="0">
              <a:effectLst/>
              <a:latin typeface="Lato" panose="020F0502020204030203" pitchFamily="34" charset="0"/>
            </a:endParaRPr>
          </a:p>
          <a:p>
            <a:pPr algn="l">
              <a:buFont typeface="Arial" panose="020B0604020202020204" pitchFamily="34" charset="0"/>
              <a:buChar char="•"/>
            </a:pPr>
            <a:r>
              <a:rPr lang="en-US" b="0" i="0">
                <a:solidFill>
                  <a:srgbClr val="086996"/>
                </a:solidFill>
                <a:effectLst/>
                <a:latin typeface="Lato" panose="020F0502020204030203" pitchFamily="34" charset="0"/>
                <a:hlinkClick r:id="rId5"/>
              </a:rPr>
              <a:t>GSA Government-wide IT Accessibility Program</a:t>
            </a:r>
            <a:endParaRPr lang="en-US" b="0" i="0">
              <a:effectLst/>
              <a:latin typeface="Lato" panose="020F0502020204030203" pitchFamily="34" charset="0"/>
            </a:endParaRPr>
          </a:p>
          <a:p>
            <a:pPr algn="l">
              <a:buFont typeface="Arial" panose="020B0604020202020204" pitchFamily="34" charset="0"/>
              <a:buChar char="•"/>
            </a:pPr>
            <a:r>
              <a:rPr lang="en-US" b="0" i="0">
                <a:solidFill>
                  <a:srgbClr val="086996"/>
                </a:solidFill>
                <a:effectLst/>
                <a:latin typeface="Lato" panose="020F0502020204030203" pitchFamily="34" charset="0"/>
                <a:hlinkClick r:id="rId6"/>
              </a:rPr>
              <a:t>Video-Recordings of Webinars</a:t>
            </a:r>
            <a:r>
              <a:rPr lang="en-US" b="0" i="0">
                <a:effectLst/>
                <a:latin typeface="Lato" panose="020F0502020204030203" pitchFamily="34" charset="0"/>
              </a:rPr>
              <a:t>, plus additional training resources</a:t>
            </a:r>
          </a:p>
          <a:p>
            <a:endParaRPr lang="en-US"/>
          </a:p>
        </p:txBody>
      </p:sp>
      <p:sp>
        <p:nvSpPr>
          <p:cNvPr id="3" name="Slide Number Placeholder 2">
            <a:extLst>
              <a:ext uri="{FF2B5EF4-FFF2-40B4-BE49-F238E27FC236}">
                <a16:creationId xmlns:a16="http://schemas.microsoft.com/office/drawing/2014/main" id="{5336D962-65C4-47A3-87B1-9FA2C78AC7F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42</a:t>
            </a:fld>
            <a:endParaRPr lang="en-US"/>
          </a:p>
        </p:txBody>
      </p:sp>
    </p:spTree>
    <p:extLst>
      <p:ext uri="{BB962C8B-B14F-4D97-AF65-F5344CB8AC3E}">
        <p14:creationId xmlns:p14="http://schemas.microsoft.com/office/powerpoint/2010/main" val="8570264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BFAD3-4031-4081-B86F-769006FA80F8}"/>
              </a:ext>
            </a:extLst>
          </p:cNvPr>
          <p:cNvSpPr>
            <a:spLocks noGrp="1"/>
          </p:cNvSpPr>
          <p:nvPr>
            <p:ph type="title"/>
          </p:nvPr>
        </p:nvSpPr>
        <p:spPr/>
        <p:txBody>
          <a:bodyPr/>
          <a:lstStyle/>
          <a:p>
            <a:r>
              <a:rPr lang="en-US"/>
              <a:t>Training (continued)</a:t>
            </a:r>
          </a:p>
        </p:txBody>
      </p:sp>
      <p:sp>
        <p:nvSpPr>
          <p:cNvPr id="4" name="Text Placeholder 3">
            <a:extLst>
              <a:ext uri="{FF2B5EF4-FFF2-40B4-BE49-F238E27FC236}">
                <a16:creationId xmlns:a16="http://schemas.microsoft.com/office/drawing/2014/main" id="{A0915055-CD0A-45FC-AD93-90A0B788E1FA}"/>
              </a:ext>
            </a:extLst>
          </p:cNvPr>
          <p:cNvSpPr>
            <a:spLocks noGrp="1"/>
          </p:cNvSpPr>
          <p:nvPr>
            <p:ph type="body" idx="1"/>
          </p:nvPr>
        </p:nvSpPr>
        <p:spPr/>
        <p:txBody>
          <a:bodyPr/>
          <a:lstStyle/>
          <a:p>
            <a:pPr algn="l">
              <a:buFont typeface="Arial" panose="020B0604020202020204" pitchFamily="34" charset="0"/>
              <a:buChar char="•"/>
            </a:pPr>
            <a:r>
              <a:rPr lang="en-US" b="0" i="0">
                <a:solidFill>
                  <a:srgbClr val="086996"/>
                </a:solidFill>
                <a:effectLst/>
                <a:latin typeface="Lato" panose="020F0502020204030203" pitchFamily="34" charset="0"/>
                <a:hlinkClick r:id="rId2"/>
              </a:rPr>
              <a:t>U.S. Access Board</a:t>
            </a:r>
            <a:endParaRPr lang="en-US" b="0" i="0">
              <a:effectLst/>
              <a:latin typeface="Lato" panose="020F0502020204030203" pitchFamily="34" charset="0"/>
            </a:endParaRPr>
          </a:p>
          <a:p>
            <a:pPr algn="l">
              <a:buFont typeface="Arial" panose="020B0604020202020204" pitchFamily="34" charset="0"/>
              <a:buChar char="•"/>
            </a:pPr>
            <a:r>
              <a:rPr lang="en-US" b="0" i="0">
                <a:effectLst/>
                <a:latin typeface="Lato" panose="020F0502020204030203" pitchFamily="34" charset="0"/>
              </a:rPr>
              <a:t>The DOI 2020 Digital Week video </a:t>
            </a:r>
            <a:r>
              <a:rPr lang="en-US" b="0" i="0">
                <a:solidFill>
                  <a:srgbClr val="086996"/>
                </a:solidFill>
                <a:effectLst/>
                <a:latin typeface="Lato" panose="020F0502020204030203" pitchFamily="34" charset="0"/>
                <a:hlinkClick r:id="rId3"/>
              </a:rPr>
              <a:t>Microsoft Accessibility for the Blind</a:t>
            </a:r>
            <a:endParaRPr lang="en-US" b="0" i="0">
              <a:effectLst/>
              <a:latin typeface="Lato" panose="020F0502020204030203" pitchFamily="34" charset="0"/>
            </a:endParaRPr>
          </a:p>
          <a:p>
            <a:pPr algn="l">
              <a:buFont typeface="Arial" panose="020B0604020202020204" pitchFamily="34" charset="0"/>
              <a:buChar char="•"/>
            </a:pPr>
            <a:r>
              <a:rPr lang="en-US" b="0" i="0">
                <a:effectLst/>
                <a:latin typeface="Lato" panose="020F0502020204030203" pitchFamily="34" charset="0"/>
              </a:rPr>
              <a:t>ONRR </a:t>
            </a:r>
            <a:r>
              <a:rPr lang="en-US"/>
              <a:t>Open Data, Design, and Development </a:t>
            </a:r>
            <a:r>
              <a:rPr lang="en-US" b="0" i="0">
                <a:effectLst/>
                <a:latin typeface="Lato" panose="020F0502020204030203" pitchFamily="34" charset="0"/>
              </a:rPr>
              <a:t>team </a:t>
            </a:r>
            <a:r>
              <a:rPr lang="en-US" b="0" i="0">
                <a:effectLst/>
                <a:latin typeface="Lato" panose="020F0502020204030203" pitchFamily="34" charset="0"/>
                <a:hlinkClick r:id="rId4"/>
              </a:rPr>
              <a:t>wiki page for creating accessible electronic documents</a:t>
            </a:r>
            <a:endParaRPr lang="en-US" b="0" i="0">
              <a:effectLst/>
              <a:latin typeface="Lato" panose="020F0502020204030203" pitchFamily="34" charset="0"/>
            </a:endParaRPr>
          </a:p>
          <a:p>
            <a:pPr algn="l">
              <a:buFont typeface="Arial" panose="020B0604020202020204" pitchFamily="34" charset="0"/>
              <a:buChar char="•"/>
            </a:pPr>
            <a:r>
              <a:rPr lang="en-US" b="0" i="0">
                <a:effectLst/>
                <a:latin typeface="Lato" panose="020F0502020204030203" pitchFamily="34" charset="0"/>
              </a:rPr>
              <a:t>DOI recommended software add-on, </a:t>
            </a:r>
            <a:r>
              <a:rPr lang="en-US" b="0" i="0">
                <a:solidFill>
                  <a:srgbClr val="086996"/>
                </a:solidFill>
                <a:effectLst/>
                <a:latin typeface="Lato" panose="020F0502020204030203" pitchFamily="34" charset="0"/>
                <a:hlinkClick r:id="rId5"/>
              </a:rPr>
              <a:t>NVDA (Nonvisual Desktop Access)</a:t>
            </a:r>
            <a:endParaRPr lang="en-US" b="0" i="0">
              <a:effectLst/>
              <a:latin typeface="Lato" panose="020F0502020204030203" pitchFamily="34" charset="0"/>
            </a:endParaRPr>
          </a:p>
          <a:p>
            <a:endParaRPr lang="en-US"/>
          </a:p>
        </p:txBody>
      </p:sp>
      <p:sp>
        <p:nvSpPr>
          <p:cNvPr id="3" name="Slide Number Placeholder 2">
            <a:extLst>
              <a:ext uri="{FF2B5EF4-FFF2-40B4-BE49-F238E27FC236}">
                <a16:creationId xmlns:a16="http://schemas.microsoft.com/office/drawing/2014/main" id="{5336D962-65C4-47A3-87B1-9FA2C78AC7F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43</a:t>
            </a:fld>
            <a:endParaRPr lang="en-US"/>
          </a:p>
        </p:txBody>
      </p:sp>
    </p:spTree>
    <p:extLst>
      <p:ext uri="{BB962C8B-B14F-4D97-AF65-F5344CB8AC3E}">
        <p14:creationId xmlns:p14="http://schemas.microsoft.com/office/powerpoint/2010/main" val="20088502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7CA497C-C3CA-4DD4-BB0A-ACE75F066713}"/>
              </a:ext>
            </a:extLst>
          </p:cNvPr>
          <p:cNvSpPr>
            <a:spLocks noGrp="1"/>
          </p:cNvSpPr>
          <p:nvPr>
            <p:ph type="title"/>
          </p:nvPr>
        </p:nvSpPr>
        <p:spPr>
          <a:xfrm>
            <a:off x="457200" y="317405"/>
            <a:ext cx="10515600" cy="457200"/>
          </a:xfrm>
        </p:spPr>
        <p:txBody>
          <a:bodyPr/>
          <a:lstStyle/>
          <a:p>
            <a:r>
              <a:rPr lang="en-US"/>
              <a:t>Thank you! Questions?</a:t>
            </a:r>
            <a:br>
              <a:rPr lang="en-US"/>
            </a:br>
            <a:endParaRPr lang="en-US"/>
          </a:p>
        </p:txBody>
      </p:sp>
      <p:pic>
        <p:nvPicPr>
          <p:cNvPr id="12" name="Google Shape;1607;p190" descr="Email icon">
            <a:extLst>
              <a:ext uri="{FF2B5EF4-FFF2-40B4-BE49-F238E27FC236}">
                <a16:creationId xmlns:a16="http://schemas.microsoft.com/office/drawing/2014/main" id="{30A601B5-EFBE-4926-AD75-BB0ABF5D285B}"/>
              </a:ext>
              <a:ext uri="{C183D7F6-B498-43B3-948B-1728B52AA6E4}">
                <adec:decorative xmlns:adec="http://schemas.microsoft.com/office/drawing/2017/decorative" val="0"/>
              </a:ext>
            </a:extLst>
          </p:cNvPr>
          <p:cNvPicPr preferRelativeResize="0"/>
          <p:nvPr/>
        </p:nvPicPr>
        <p:blipFill rotWithShape="1">
          <a:blip r:embed="rId2">
            <a:alphaModFix amt="50000"/>
          </a:blip>
          <a:srcRect/>
          <a:stretch/>
        </p:blipFill>
        <p:spPr>
          <a:xfrm>
            <a:off x="594374" y="1455677"/>
            <a:ext cx="352603" cy="344003"/>
          </a:xfrm>
          <a:prstGeom prst="rect">
            <a:avLst/>
          </a:prstGeom>
          <a:noFill/>
          <a:ln>
            <a:noFill/>
          </a:ln>
        </p:spPr>
      </p:pic>
      <p:sp>
        <p:nvSpPr>
          <p:cNvPr id="9" name="Google Shape;1608;p190">
            <a:extLst>
              <a:ext uri="{FF2B5EF4-FFF2-40B4-BE49-F238E27FC236}">
                <a16:creationId xmlns:a16="http://schemas.microsoft.com/office/drawing/2014/main" id="{D252E4C8-7FEE-4BF6-B14F-B4CDD190A193}"/>
              </a:ext>
            </a:extLst>
          </p:cNvPr>
          <p:cNvSpPr/>
          <p:nvPr/>
        </p:nvSpPr>
        <p:spPr>
          <a:xfrm>
            <a:off x="1026858" y="1505465"/>
            <a:ext cx="4167454" cy="268648"/>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solidFill>
                  <a:srgbClr val="595959"/>
                </a:solidFill>
                <a:latin typeface="+mj-lt"/>
                <a:ea typeface="Verdana" panose="020B0604030504040204" pitchFamily="34" charset="0"/>
                <a:cs typeface="Arial"/>
                <a:sym typeface="Arial"/>
              </a:rPr>
              <a:t>nrrd@onrr.gov</a:t>
            </a:r>
            <a:endParaRPr lang="en-US" sz="1400">
              <a:latin typeface="+mj-lt"/>
              <a:ea typeface="Verdana" panose="020B0604030504040204" pitchFamily="34" charset="0"/>
            </a:endParaRPr>
          </a:p>
        </p:txBody>
      </p:sp>
      <p:pic>
        <p:nvPicPr>
          <p:cNvPr id="14" name="Google Shape;1609;p190" descr="Blog icon">
            <a:extLst>
              <a:ext uri="{FF2B5EF4-FFF2-40B4-BE49-F238E27FC236}">
                <a16:creationId xmlns:a16="http://schemas.microsoft.com/office/drawing/2014/main" id="{73A6FB3E-6026-44F7-978A-2149DB395A67}"/>
              </a:ext>
            </a:extLst>
          </p:cNvPr>
          <p:cNvPicPr preferRelativeResize="0"/>
          <p:nvPr/>
        </p:nvPicPr>
        <p:blipFill rotWithShape="1">
          <a:blip r:embed="rId3">
            <a:alphaModFix amt="50000"/>
          </a:blip>
          <a:srcRect/>
          <a:stretch/>
        </p:blipFill>
        <p:spPr>
          <a:xfrm>
            <a:off x="613334" y="1900273"/>
            <a:ext cx="314683" cy="270627"/>
          </a:xfrm>
          <a:prstGeom prst="rect">
            <a:avLst/>
          </a:prstGeom>
          <a:noFill/>
          <a:ln>
            <a:noFill/>
          </a:ln>
        </p:spPr>
      </p:pic>
      <p:sp>
        <p:nvSpPr>
          <p:cNvPr id="13" name="Google Shape;1608;p190">
            <a:extLst>
              <a:ext uri="{FF2B5EF4-FFF2-40B4-BE49-F238E27FC236}">
                <a16:creationId xmlns:a16="http://schemas.microsoft.com/office/drawing/2014/main" id="{03C9995F-41B0-40C0-958A-E14D9F08BA0F}"/>
              </a:ext>
            </a:extLst>
          </p:cNvPr>
          <p:cNvSpPr/>
          <p:nvPr/>
        </p:nvSpPr>
        <p:spPr>
          <a:xfrm>
            <a:off x="1026858" y="1877403"/>
            <a:ext cx="4167454" cy="270627"/>
          </a:xfrm>
          <a:prstGeom prst="rect">
            <a:avLst/>
          </a:prstGeom>
          <a:noFill/>
          <a:ln>
            <a:noFill/>
          </a:ln>
        </p:spPr>
        <p:txBody>
          <a:bodyPr spcFirstLastPara="1" wrap="square" lIns="91425" tIns="45700" rIns="91425" bIns="45700" anchor="t" anchorCtr="0">
            <a:noAutofit/>
          </a:bodyPr>
          <a:lstStyle/>
          <a:p>
            <a:pPr lvl="0"/>
            <a:r>
              <a:rPr lang="en-US" sz="1400">
                <a:solidFill>
                  <a:srgbClr val="595959"/>
                </a:solidFill>
                <a:latin typeface="+mj-lt"/>
                <a:ea typeface="Verdana" panose="020B0604030504040204" pitchFamily="34" charset="0"/>
              </a:rPr>
              <a:t>https://blog-nrrd.doi.gov/</a:t>
            </a:r>
            <a:endParaRPr lang="en-US" sz="1400">
              <a:latin typeface="+mj-lt"/>
              <a:ea typeface="Verdana" panose="020B0604030504040204" pitchFamily="34" charset="0"/>
            </a:endParaRPr>
          </a:p>
        </p:txBody>
      </p:sp>
      <p:pic>
        <p:nvPicPr>
          <p:cNvPr id="15" name="Google Shape;1610;p190" descr="GitHub icon">
            <a:extLst>
              <a:ext uri="{FF2B5EF4-FFF2-40B4-BE49-F238E27FC236}">
                <a16:creationId xmlns:a16="http://schemas.microsoft.com/office/drawing/2014/main" id="{D00A1BD1-10EA-44CD-AA8A-4B89824E6636}"/>
              </a:ext>
            </a:extLst>
          </p:cNvPr>
          <p:cNvPicPr preferRelativeResize="0"/>
          <p:nvPr/>
        </p:nvPicPr>
        <p:blipFill rotWithShape="1">
          <a:blip r:embed="rId4">
            <a:alphaModFix amt="50000"/>
          </a:blip>
          <a:srcRect/>
          <a:stretch/>
        </p:blipFill>
        <p:spPr>
          <a:xfrm>
            <a:off x="620780" y="2261182"/>
            <a:ext cx="299791" cy="293795"/>
          </a:xfrm>
          <a:prstGeom prst="rect">
            <a:avLst/>
          </a:prstGeom>
          <a:noFill/>
          <a:ln>
            <a:noFill/>
          </a:ln>
        </p:spPr>
      </p:pic>
      <p:sp>
        <p:nvSpPr>
          <p:cNvPr id="10" name="Google Shape;1608;p190">
            <a:extLst>
              <a:ext uri="{FF2B5EF4-FFF2-40B4-BE49-F238E27FC236}">
                <a16:creationId xmlns:a16="http://schemas.microsoft.com/office/drawing/2014/main" id="{FDADAE8F-B440-4D85-9B8F-211D611655D4}"/>
              </a:ext>
            </a:extLst>
          </p:cNvPr>
          <p:cNvSpPr/>
          <p:nvPr/>
        </p:nvSpPr>
        <p:spPr>
          <a:xfrm>
            <a:off x="1026858" y="2308251"/>
            <a:ext cx="4167454" cy="27558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solidFill>
                  <a:srgbClr val="595959"/>
                </a:solidFill>
                <a:latin typeface="+mj-lt"/>
                <a:ea typeface="Verdana" panose="020B0604030504040204" pitchFamily="34" charset="0"/>
                <a:cs typeface="Arial"/>
                <a:sym typeface="Arial"/>
              </a:rPr>
              <a:t>https://github.com/ONRR/</a:t>
            </a:r>
            <a:endParaRPr lang="en-US" sz="1400">
              <a:latin typeface="+mj-lt"/>
              <a:ea typeface="Verdana" panose="020B0604030504040204" pitchFamily="34" charset="0"/>
            </a:endParaRPr>
          </a:p>
        </p:txBody>
      </p:sp>
      <p:pic>
        <p:nvPicPr>
          <p:cNvPr id="16" name="Google Shape;1611;p190" descr="Twitter icon">
            <a:extLst>
              <a:ext uri="{FF2B5EF4-FFF2-40B4-BE49-F238E27FC236}">
                <a16:creationId xmlns:a16="http://schemas.microsoft.com/office/drawing/2014/main" id="{5592708A-CD4B-4D9D-AD2E-3CA32327B592}"/>
              </a:ext>
            </a:extLst>
          </p:cNvPr>
          <p:cNvPicPr preferRelativeResize="0"/>
          <p:nvPr/>
        </p:nvPicPr>
        <p:blipFill rotWithShape="1">
          <a:blip r:embed="rId5">
            <a:alphaModFix amt="50000"/>
          </a:blip>
          <a:srcRect/>
          <a:stretch/>
        </p:blipFill>
        <p:spPr>
          <a:xfrm>
            <a:off x="620780" y="2709154"/>
            <a:ext cx="299791" cy="299791"/>
          </a:xfrm>
          <a:prstGeom prst="rect">
            <a:avLst/>
          </a:prstGeom>
          <a:noFill/>
          <a:ln>
            <a:noFill/>
          </a:ln>
        </p:spPr>
      </p:pic>
      <p:sp>
        <p:nvSpPr>
          <p:cNvPr id="11" name="Google Shape;1608;p190">
            <a:extLst>
              <a:ext uri="{FF2B5EF4-FFF2-40B4-BE49-F238E27FC236}">
                <a16:creationId xmlns:a16="http://schemas.microsoft.com/office/drawing/2014/main" id="{8D91F489-DF71-4215-B892-9A7602BB5863}"/>
              </a:ext>
            </a:extLst>
          </p:cNvPr>
          <p:cNvSpPr/>
          <p:nvPr/>
        </p:nvSpPr>
        <p:spPr>
          <a:xfrm>
            <a:off x="1026858" y="2744053"/>
            <a:ext cx="4167454" cy="268648"/>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solidFill>
                  <a:srgbClr val="595959"/>
                </a:solidFill>
                <a:latin typeface="+mj-lt"/>
                <a:ea typeface="Verdana" panose="020B0604030504040204" pitchFamily="34" charset="0"/>
                <a:cs typeface="Arial"/>
                <a:sym typeface="Arial"/>
              </a:rPr>
              <a:t>@DOIONRR</a:t>
            </a:r>
            <a:endParaRPr lang="en-US" sz="1400">
              <a:latin typeface="+mj-lt"/>
              <a:ea typeface="Verdana" panose="020B0604030504040204" pitchFamily="34" charset="0"/>
            </a:endParaRPr>
          </a:p>
        </p:txBody>
      </p:sp>
      <p:pic>
        <p:nvPicPr>
          <p:cNvPr id="17" name="Google Shape;1612;p190" descr="Facebook icon">
            <a:extLst>
              <a:ext uri="{FF2B5EF4-FFF2-40B4-BE49-F238E27FC236}">
                <a16:creationId xmlns:a16="http://schemas.microsoft.com/office/drawing/2014/main" id="{96E4272C-6946-4501-A579-DF46FDFED737}"/>
              </a:ext>
            </a:extLst>
          </p:cNvPr>
          <p:cNvPicPr preferRelativeResize="0"/>
          <p:nvPr/>
        </p:nvPicPr>
        <p:blipFill rotWithShape="1">
          <a:blip r:embed="rId6">
            <a:alphaModFix amt="50000"/>
          </a:blip>
          <a:srcRect/>
          <a:stretch/>
        </p:blipFill>
        <p:spPr>
          <a:xfrm>
            <a:off x="620780" y="3115991"/>
            <a:ext cx="299791" cy="299791"/>
          </a:xfrm>
          <a:prstGeom prst="rect">
            <a:avLst/>
          </a:prstGeom>
          <a:noFill/>
          <a:ln>
            <a:noFill/>
          </a:ln>
        </p:spPr>
      </p:pic>
      <p:sp>
        <p:nvSpPr>
          <p:cNvPr id="18" name="Google Shape;1608;p190">
            <a:extLst>
              <a:ext uri="{FF2B5EF4-FFF2-40B4-BE49-F238E27FC236}">
                <a16:creationId xmlns:a16="http://schemas.microsoft.com/office/drawing/2014/main" id="{F00FAA1E-C32D-4D2E-AD15-EC89A0B64E19}"/>
              </a:ext>
            </a:extLst>
          </p:cNvPr>
          <p:cNvSpPr/>
          <p:nvPr/>
        </p:nvSpPr>
        <p:spPr>
          <a:xfrm>
            <a:off x="1026858" y="3115991"/>
            <a:ext cx="4167454" cy="31300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solidFill>
                  <a:srgbClr val="595959"/>
                </a:solidFill>
                <a:latin typeface="+mj-lt"/>
                <a:ea typeface="Verdana" panose="020B0604030504040204" pitchFamily="34" charset="0"/>
                <a:cs typeface="Arial"/>
                <a:sym typeface="Arial"/>
              </a:rPr>
              <a:t>https://www.facebook.com/DOIONRR/</a:t>
            </a:r>
            <a:endParaRPr lang="en-US" sz="1400">
              <a:latin typeface="+mj-lt"/>
              <a:ea typeface="Verdana" panose="020B0604030504040204" pitchFamily="34" charset="0"/>
            </a:endParaRPr>
          </a:p>
        </p:txBody>
      </p:sp>
      <p:sp>
        <p:nvSpPr>
          <p:cNvPr id="2" name="Slide Number Placeholder 1">
            <a:extLst>
              <a:ext uri="{FF2B5EF4-FFF2-40B4-BE49-F238E27FC236}">
                <a16:creationId xmlns:a16="http://schemas.microsoft.com/office/drawing/2014/main" id="{407E8474-39AD-4655-B361-E5BEBC7E4AD9}"/>
              </a:ext>
            </a:extLst>
          </p:cNvPr>
          <p:cNvSpPr>
            <a:spLocks noGrp="1"/>
          </p:cNvSpPr>
          <p:nvPr>
            <p:ph type="sldNum" idx="12"/>
          </p:nvPr>
        </p:nvSpPr>
        <p:spPr>
          <a:xfrm>
            <a:off x="11465983" y="6492240"/>
            <a:ext cx="268817" cy="182880"/>
          </a:xfrm>
        </p:spPr>
        <p:txBody>
          <a:bodyPr/>
          <a:lstStyle/>
          <a:p>
            <a:fld id="{D340FAF9-28DD-47EC-87B7-55736F0E79A1}" type="slidenum">
              <a:rPr lang="en-US" smtClean="0"/>
              <a:pPr/>
              <a:t>44</a:t>
            </a:fld>
            <a:endParaRPr lang="en-US"/>
          </a:p>
        </p:txBody>
      </p:sp>
    </p:spTree>
    <p:extLst>
      <p:ext uri="{BB962C8B-B14F-4D97-AF65-F5344CB8AC3E}">
        <p14:creationId xmlns:p14="http://schemas.microsoft.com/office/powerpoint/2010/main" val="2351453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prstGeom prst="rect">
            <a:avLst/>
          </a:prstGeom>
          <a:noFill/>
          <a:ln>
            <a:noFill/>
          </a:ln>
        </p:spPr>
        <p:txBody>
          <a:bodyPr spcFirstLastPara="1" wrap="square" lIns="0" tIns="45700" rIns="0" bIns="0" anchor="t" anchorCtr="0">
            <a:spAutoFit/>
          </a:bodyPr>
          <a:lstStyle/>
          <a:p>
            <a:r>
              <a:rPr lang="en-US">
                <a:sym typeface="Merriweather"/>
              </a:rPr>
              <a:t>ONRR.gov problem statement</a:t>
            </a:r>
            <a:endParaRPr>
              <a:sym typeface="Merriweather"/>
            </a:endParaRPr>
          </a:p>
        </p:txBody>
      </p:sp>
      <p:sp>
        <p:nvSpPr>
          <p:cNvPr id="85" name="Google Shape;85;p18"/>
          <p:cNvSpPr txBox="1">
            <a:spLocks noGrp="1"/>
          </p:cNvSpPr>
          <p:nvPr>
            <p:ph type="body" idx="1"/>
          </p:nvPr>
        </p:nvSpPr>
        <p:spPr>
          <a:prstGeom prst="rect">
            <a:avLst/>
          </a:prstGeom>
        </p:spPr>
        <p:txBody>
          <a:bodyPr spcFirstLastPara="1" wrap="square" lIns="121900" tIns="121900" rIns="121900" bIns="121900" anchor="t" anchorCtr="0">
            <a:noAutofit/>
          </a:bodyPr>
          <a:lstStyle/>
          <a:p>
            <a:pPr marL="152392" indent="0">
              <a:buNone/>
            </a:pPr>
            <a:r>
              <a:rPr lang="en-US" sz="2133"/>
              <a:t>Companies pay to produce natural resources on federal lands, Indian lands, and the Outer Continental Shelf. They need to access timely and accurate information to meet complex regulatory requirements. These requirements include reporting production and paying the required royalties and other revenues. The Office of Natural Resources Revenue collects, verifies, and disburses those revenues.</a:t>
            </a:r>
          </a:p>
          <a:p>
            <a:pPr marL="152392" indent="0">
              <a:buNone/>
            </a:pPr>
            <a:endParaRPr lang="en-US" sz="2133"/>
          </a:p>
          <a:p>
            <a:pPr marL="152392" indent="0">
              <a:buNone/>
            </a:pPr>
            <a:r>
              <a:rPr lang="en-US" sz="2133"/>
              <a:t>Native Americans and the public need to understand their revenues and ensure we meet our trust responsibilities. ONRR should provide access to resources and clear communication to help this understanding.</a:t>
            </a:r>
          </a:p>
          <a:p>
            <a:pPr marL="152392" indent="0">
              <a:buNone/>
            </a:pPr>
            <a:br>
              <a:rPr lang="en-US" sz="2133"/>
            </a:br>
            <a:endParaRPr sz="2133">
              <a:latin typeface="Verdana"/>
              <a:ea typeface="Verdana"/>
              <a:cs typeface="Verdana"/>
              <a:sym typeface="Verdana"/>
            </a:endParaRPr>
          </a:p>
        </p:txBody>
      </p:sp>
      <p:sp>
        <p:nvSpPr>
          <p:cNvPr id="2" name="Slide Number Placeholder 1">
            <a:extLst>
              <a:ext uri="{FF2B5EF4-FFF2-40B4-BE49-F238E27FC236}">
                <a16:creationId xmlns:a16="http://schemas.microsoft.com/office/drawing/2014/main" id="{5AB2F789-CC39-4576-B208-CDC09A38C7CA}"/>
              </a:ext>
            </a:extLst>
          </p:cNvPr>
          <p:cNvSpPr>
            <a:spLocks noGrp="1"/>
          </p:cNvSpPr>
          <p:nvPr>
            <p:ph type="sldNum" idx="12"/>
          </p:nvPr>
        </p:nvSpPr>
        <p:spPr/>
        <p:txBody>
          <a:bodyPr/>
          <a:lstStyle/>
          <a:p>
            <a:fld id="{00000000-1234-1234-1234-123412341234}" type="slidenum">
              <a:rPr lang="en-US" smtClean="0"/>
              <a:pPr/>
              <a:t>5</a:t>
            </a:fld>
            <a:endParaRPr lang="en-US"/>
          </a:p>
        </p:txBody>
      </p:sp>
    </p:spTree>
    <p:extLst>
      <p:ext uri="{BB962C8B-B14F-4D97-AF65-F5344CB8AC3E}">
        <p14:creationId xmlns:p14="http://schemas.microsoft.com/office/powerpoint/2010/main" val="8998583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prstGeom prst="rect">
            <a:avLst/>
          </a:prstGeom>
        </p:spPr>
        <p:txBody>
          <a:bodyPr spcFirstLastPara="1" wrap="square" lIns="121900" tIns="121900" rIns="121900" bIns="121900" anchor="t" anchorCtr="0">
            <a:noAutofit/>
          </a:bodyPr>
          <a:lstStyle/>
          <a:p>
            <a:r>
              <a:rPr lang="en-US">
                <a:latin typeface="+mj-lt"/>
                <a:ea typeface="Merriweather"/>
                <a:cs typeface="Merriweather"/>
                <a:sym typeface="Merriweather"/>
              </a:rPr>
              <a:t>ONRR.gov vision</a:t>
            </a:r>
            <a:endParaRPr>
              <a:latin typeface="+mj-lt"/>
              <a:ea typeface="Merriweather"/>
              <a:cs typeface="Merriweather"/>
              <a:sym typeface="Merriweather"/>
            </a:endParaRPr>
          </a:p>
        </p:txBody>
      </p:sp>
      <p:sp>
        <p:nvSpPr>
          <p:cNvPr id="85" name="Google Shape;85;p18"/>
          <p:cNvSpPr txBox="1">
            <a:spLocks noGrp="1"/>
          </p:cNvSpPr>
          <p:nvPr>
            <p:ph type="body" idx="1"/>
          </p:nvPr>
        </p:nvSpPr>
        <p:spPr>
          <a:prstGeom prst="rect">
            <a:avLst/>
          </a:prstGeom>
        </p:spPr>
        <p:txBody>
          <a:bodyPr spcFirstLastPara="1" wrap="square" lIns="121900" tIns="121900" rIns="121900" bIns="121900" anchor="t" anchorCtr="0">
            <a:noAutofit/>
          </a:bodyPr>
          <a:lstStyle/>
          <a:p>
            <a:pPr marL="152392" indent="0">
              <a:buNone/>
            </a:pPr>
            <a:r>
              <a:rPr lang="en-US"/>
              <a:t>We communicate the role of the Office of Natural Resources Revenue. We deliver trusted and easy to use information and customer service. This enables companies who lease federal and Indian lands to accurately report production and pay revenue due.</a:t>
            </a:r>
          </a:p>
          <a:p>
            <a:pPr marL="152392" indent="0">
              <a:buNone/>
            </a:pPr>
            <a:br>
              <a:rPr lang="en-US"/>
            </a:br>
            <a:br>
              <a:rPr lang="en-US"/>
            </a:br>
            <a:endParaRPr sz="1867">
              <a:latin typeface="Verdana"/>
              <a:ea typeface="Verdana"/>
              <a:cs typeface="Verdana"/>
              <a:sym typeface="Verdana"/>
            </a:endParaRPr>
          </a:p>
        </p:txBody>
      </p:sp>
      <p:sp>
        <p:nvSpPr>
          <p:cNvPr id="2" name="Slide Number Placeholder 1">
            <a:extLst>
              <a:ext uri="{FF2B5EF4-FFF2-40B4-BE49-F238E27FC236}">
                <a16:creationId xmlns:a16="http://schemas.microsoft.com/office/drawing/2014/main" id="{E342BC11-A6C5-4086-B544-8CFD6B1F791D}"/>
              </a:ext>
            </a:extLst>
          </p:cNvPr>
          <p:cNvSpPr>
            <a:spLocks noGrp="1"/>
          </p:cNvSpPr>
          <p:nvPr>
            <p:ph type="sldNum" idx="12"/>
          </p:nvPr>
        </p:nvSpPr>
        <p:spPr/>
        <p:txBody>
          <a:bodyPr/>
          <a:lstStyle/>
          <a:p>
            <a:fld id="{00000000-1234-1234-1234-123412341234}" type="slidenum">
              <a:rPr lang="en-US" smtClean="0"/>
              <a:pPr/>
              <a:t>6</a:t>
            </a:fld>
            <a:endParaRPr lang="en-US"/>
          </a:p>
        </p:txBody>
      </p:sp>
    </p:spTree>
    <p:extLst>
      <p:ext uri="{BB962C8B-B14F-4D97-AF65-F5344CB8AC3E}">
        <p14:creationId xmlns:p14="http://schemas.microsoft.com/office/powerpoint/2010/main" val="482544943"/>
      </p:ext>
    </p:extLst>
  </p:cSld>
  <p:clrMapOvr>
    <a:overrideClrMapping bg1="lt1" tx1="dk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prstGeom prst="rect">
            <a:avLst/>
          </a:prstGeom>
        </p:spPr>
        <p:txBody>
          <a:bodyPr spcFirstLastPara="1" wrap="square" lIns="121900" tIns="121900" rIns="121900" bIns="121900" anchor="t" anchorCtr="0">
            <a:noAutofit/>
          </a:bodyPr>
          <a:lstStyle/>
          <a:p>
            <a:r>
              <a:rPr lang="en-US">
                <a:latin typeface="+mj-lt"/>
                <a:ea typeface="Merriweather"/>
                <a:cs typeface="Merriweather"/>
                <a:sym typeface="Merriweather"/>
              </a:rPr>
              <a:t>Who uses ONRR.gov</a:t>
            </a:r>
            <a:endParaRPr>
              <a:latin typeface="+mj-lt"/>
              <a:ea typeface="Merriweather"/>
              <a:cs typeface="Merriweather"/>
              <a:sym typeface="Merriweather"/>
            </a:endParaRPr>
          </a:p>
        </p:txBody>
      </p:sp>
      <p:sp>
        <p:nvSpPr>
          <p:cNvPr id="85" name="Google Shape;85;p18"/>
          <p:cNvSpPr txBox="1">
            <a:spLocks noGrp="1"/>
          </p:cNvSpPr>
          <p:nvPr>
            <p:ph type="body" idx="1"/>
          </p:nvPr>
        </p:nvSpPr>
        <p:spPr>
          <a:prstGeom prst="rect">
            <a:avLst/>
          </a:prstGeom>
        </p:spPr>
        <p:txBody>
          <a:bodyPr spcFirstLastPara="1" wrap="square" lIns="121900" tIns="121900" rIns="121900" bIns="121900" anchor="t" anchorCtr="0">
            <a:noAutofit/>
          </a:bodyPr>
          <a:lstStyle/>
          <a:p>
            <a:r>
              <a:rPr lang="en-US"/>
              <a:t>Oil, gas, mineral industry</a:t>
            </a:r>
          </a:p>
          <a:p>
            <a:pPr lvl="1">
              <a:spcBef>
                <a:spcPts val="0"/>
              </a:spcBef>
            </a:pPr>
            <a:r>
              <a:rPr lang="en-US"/>
              <a:t>Production reporter</a:t>
            </a:r>
          </a:p>
          <a:p>
            <a:pPr lvl="1">
              <a:spcBef>
                <a:spcPts val="0"/>
              </a:spcBef>
            </a:pPr>
            <a:r>
              <a:rPr lang="en-US"/>
              <a:t>Royalty reporter/payor</a:t>
            </a:r>
          </a:p>
          <a:p>
            <a:pPr lvl="1">
              <a:spcBef>
                <a:spcPts val="0"/>
              </a:spcBef>
            </a:pPr>
            <a:r>
              <a:rPr lang="en-US"/>
              <a:t>Solids reporter/payor</a:t>
            </a:r>
          </a:p>
          <a:p>
            <a:pPr lvl="1">
              <a:spcBef>
                <a:spcPts val="0"/>
              </a:spcBef>
            </a:pPr>
            <a:r>
              <a:rPr lang="en-US"/>
              <a:t>New reporter</a:t>
            </a:r>
          </a:p>
          <a:p>
            <a:r>
              <a:rPr lang="en-US"/>
              <a:t>ONRR customer service rep</a:t>
            </a:r>
          </a:p>
          <a:p>
            <a:r>
              <a:rPr lang="en-US"/>
              <a:t>Resource owner (tribe, Individual Indian Mineral Owner (IIMO))</a:t>
            </a:r>
          </a:p>
          <a:p>
            <a:r>
              <a:rPr lang="en-US"/>
              <a:t>Inquisitor</a:t>
            </a:r>
          </a:p>
          <a:p>
            <a:endParaRPr lang="en-US"/>
          </a:p>
        </p:txBody>
      </p:sp>
      <p:sp>
        <p:nvSpPr>
          <p:cNvPr id="2" name="Slide Number Placeholder 1">
            <a:extLst>
              <a:ext uri="{FF2B5EF4-FFF2-40B4-BE49-F238E27FC236}">
                <a16:creationId xmlns:a16="http://schemas.microsoft.com/office/drawing/2014/main" id="{3D44097E-83E7-42FF-9A73-5B5A6ED1A076}"/>
              </a:ext>
            </a:extLst>
          </p:cNvPr>
          <p:cNvSpPr>
            <a:spLocks noGrp="1"/>
          </p:cNvSpPr>
          <p:nvPr>
            <p:ph type="sldNum" idx="12"/>
          </p:nvPr>
        </p:nvSpPr>
        <p:spPr/>
        <p:txBody>
          <a:bodyPr/>
          <a:lstStyle/>
          <a:p>
            <a:fld id="{00000000-1234-1234-1234-123412341234}" type="slidenum">
              <a:rPr lang="en-US" smtClean="0"/>
              <a:pPr/>
              <a:t>7</a:t>
            </a:fld>
            <a:endParaRPr lang="en-US"/>
          </a:p>
        </p:txBody>
      </p:sp>
    </p:spTree>
    <p:extLst>
      <p:ext uri="{BB962C8B-B14F-4D97-AF65-F5344CB8AC3E}">
        <p14:creationId xmlns:p14="http://schemas.microsoft.com/office/powerpoint/2010/main" val="2348975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DB3A3-333C-4F2C-8DBC-0530E8566824}"/>
              </a:ext>
            </a:extLst>
          </p:cNvPr>
          <p:cNvSpPr>
            <a:spLocks noGrp="1"/>
          </p:cNvSpPr>
          <p:nvPr>
            <p:ph type="title"/>
          </p:nvPr>
        </p:nvSpPr>
        <p:spPr>
          <a:solidFill>
            <a:schemeClr val="bg1"/>
          </a:solidFill>
          <a:ln>
            <a:noFill/>
          </a:ln>
        </p:spPr>
        <p:txBody>
          <a:bodyPr spcFirstLastPara="1" wrap="square" lIns="121900" tIns="121900" rIns="121900" bIns="121900" anchor="ctr" anchorCtr="0">
            <a:noAutofit/>
          </a:bodyPr>
          <a:lstStyle/>
          <a:p>
            <a:r>
              <a:rPr lang="en-US" sz="8000">
                <a:solidFill>
                  <a:schemeClr val="dk2"/>
                </a:solidFill>
                <a:latin typeface="+mj-lt"/>
              </a:rPr>
              <a:t>Initial request</a:t>
            </a:r>
          </a:p>
        </p:txBody>
      </p:sp>
      <p:sp>
        <p:nvSpPr>
          <p:cNvPr id="3" name="Slide Number Placeholder 2">
            <a:extLst>
              <a:ext uri="{FF2B5EF4-FFF2-40B4-BE49-F238E27FC236}">
                <a16:creationId xmlns:a16="http://schemas.microsoft.com/office/drawing/2014/main" id="{50EDB1E2-98FF-4544-9653-68008937521B}"/>
              </a:ext>
            </a:extLst>
          </p:cNvPr>
          <p:cNvSpPr>
            <a:spLocks noGrp="1"/>
          </p:cNvSpPr>
          <p:nvPr>
            <p:ph type="sldNum" idx="12"/>
          </p:nvPr>
        </p:nvSpPr>
        <p:spPr/>
        <p:txBody>
          <a:bodyPr/>
          <a:lstStyle/>
          <a:p>
            <a:fld id="{00000000-1234-1234-1234-123412341234}" type="slidenum">
              <a:rPr lang="en-US" smtClean="0"/>
              <a:pPr/>
              <a:t>8</a:t>
            </a:fld>
            <a:endParaRPr lang="en-US"/>
          </a:p>
        </p:txBody>
      </p:sp>
    </p:spTree>
    <p:extLst>
      <p:ext uri="{BB962C8B-B14F-4D97-AF65-F5344CB8AC3E}">
        <p14:creationId xmlns:p14="http://schemas.microsoft.com/office/powerpoint/2010/main" val="22922788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23BAF-C2FD-4AAC-902F-37B466E472B7}"/>
              </a:ext>
            </a:extLst>
          </p:cNvPr>
          <p:cNvSpPr>
            <a:spLocks noGrp="1"/>
          </p:cNvSpPr>
          <p:nvPr>
            <p:ph type="title"/>
          </p:nvPr>
        </p:nvSpPr>
        <p:spPr/>
        <p:txBody>
          <a:bodyPr/>
          <a:lstStyle/>
          <a:p>
            <a:r>
              <a:rPr lang="en-US"/>
              <a:t>Director’s mandate</a:t>
            </a:r>
          </a:p>
        </p:txBody>
      </p:sp>
      <p:sp>
        <p:nvSpPr>
          <p:cNvPr id="4" name="Text Placeholder 3">
            <a:extLst>
              <a:ext uri="{FF2B5EF4-FFF2-40B4-BE49-F238E27FC236}">
                <a16:creationId xmlns:a16="http://schemas.microsoft.com/office/drawing/2014/main" id="{46435271-611E-45FA-B55C-9C91A95399E1}"/>
              </a:ext>
            </a:extLst>
          </p:cNvPr>
          <p:cNvSpPr>
            <a:spLocks noGrp="1"/>
          </p:cNvSpPr>
          <p:nvPr>
            <p:ph type="body" idx="1"/>
          </p:nvPr>
        </p:nvSpPr>
        <p:spPr/>
        <p:txBody>
          <a:bodyPr/>
          <a:lstStyle/>
          <a:p>
            <a:pPr marL="152396" indent="0">
              <a:buNone/>
            </a:pPr>
            <a:r>
              <a:rPr lang="en-US" b="0" i="0">
                <a:effectLst/>
                <a:latin typeface="Lato" panose="020F0502020204030203" pitchFamily="34" charset="0"/>
              </a:rPr>
              <a:t>When the Director of the Office of Natural Resources Revenue (ONRR) decided to ensure all documents on onrr.gov are Section 508 compliant in July of 2020, we thought it would be a reasonable project. </a:t>
            </a:r>
            <a:endParaRPr lang="en-US"/>
          </a:p>
        </p:txBody>
      </p:sp>
      <p:sp>
        <p:nvSpPr>
          <p:cNvPr id="3" name="Slide Number Placeholder 2">
            <a:extLst>
              <a:ext uri="{FF2B5EF4-FFF2-40B4-BE49-F238E27FC236}">
                <a16:creationId xmlns:a16="http://schemas.microsoft.com/office/drawing/2014/main" id="{5D2CD644-8658-43FE-96E1-E8C5D9065C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Tree>
    <p:extLst>
      <p:ext uri="{BB962C8B-B14F-4D97-AF65-F5344CB8AC3E}">
        <p14:creationId xmlns:p14="http://schemas.microsoft.com/office/powerpoint/2010/main" val="1801119350"/>
      </p:ext>
    </p:extLst>
  </p:cSld>
  <p:clrMapOvr>
    <a:masterClrMapping/>
  </p:clrMapOvr>
</p:sld>
</file>

<file path=ppt/theme/theme1.xml><?xml version="1.0" encoding="utf-8"?>
<a:theme xmlns:a="http://schemas.openxmlformats.org/drawingml/2006/main" name="Master Cover Slide">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1 Presentation Template" id="{EB493D76-6AEE-964C-94BF-E01172C39244}" vid="{B6E669F8-FA00-E240-A7FB-700CBAD5E668}"/>
    </a:ext>
  </a:extLst>
</a:theme>
</file>

<file path=ppt/theme/theme2.xml><?xml version="1.0" encoding="utf-8"?>
<a:theme xmlns:a="http://schemas.openxmlformats.org/drawingml/2006/main" name="Content Layout">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1 Presentation Template" id="{EB493D76-6AEE-964C-94BF-E01172C39244}" vid="{1C683DA7-01E5-724D-AF43-DA0386D2E433}"/>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themeOverride>
</file>

<file path=docProps/app.xml><?xml version="1.0" encoding="utf-8"?>
<Properties xmlns="http://schemas.openxmlformats.org/officeDocument/2006/extended-properties" xmlns:vt="http://schemas.openxmlformats.org/officeDocument/2006/docPropsVTypes">
  <Template/>
  <TotalTime>8</TotalTime>
  <Words>2312</Words>
  <Application>Microsoft Office PowerPoint</Application>
  <PresentationFormat>Widescreen</PresentationFormat>
  <Paragraphs>452</Paragraphs>
  <Slides>44</Slides>
  <Notes>11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44</vt:i4>
      </vt:variant>
    </vt:vector>
  </HeadingPairs>
  <TitlesOfParts>
    <vt:vector size="54" baseType="lpstr">
      <vt:lpstr>Arial</vt:lpstr>
      <vt:lpstr>Calibri</vt:lpstr>
      <vt:lpstr>Helvetica Neue</vt:lpstr>
      <vt:lpstr>Lato</vt:lpstr>
      <vt:lpstr>Noto Sans Symbols</vt:lpstr>
      <vt:lpstr>Patua One</vt:lpstr>
      <vt:lpstr>Roboto</vt:lpstr>
      <vt:lpstr>Verdana</vt:lpstr>
      <vt:lpstr>Master Cover Slide</vt:lpstr>
      <vt:lpstr>Content Layout</vt:lpstr>
      <vt:lpstr>From 5,000 to 0</vt:lpstr>
      <vt:lpstr>Who we are</vt:lpstr>
      <vt:lpstr>About ONRR.gov </vt:lpstr>
      <vt:lpstr>ONRR.gov current state</vt:lpstr>
      <vt:lpstr>ONRR.gov problem statement</vt:lpstr>
      <vt:lpstr>ONRR.gov vision</vt:lpstr>
      <vt:lpstr>Who uses ONRR.gov</vt:lpstr>
      <vt:lpstr>Initial request</vt:lpstr>
      <vt:lpstr>Director’s mandate</vt:lpstr>
      <vt:lpstr>508, the newest buzzword  </vt:lpstr>
      <vt:lpstr>People started asking what 508 compliance was</vt:lpstr>
      <vt:lpstr>Planning</vt:lpstr>
      <vt:lpstr>Example of an Accessible Electronic Document</vt:lpstr>
      <vt:lpstr>New document policy</vt:lpstr>
      <vt:lpstr>Policy for new documents</vt:lpstr>
      <vt:lpstr>Document owner responsibility</vt:lpstr>
      <vt:lpstr>Open Data, Design, and Development review</vt:lpstr>
      <vt:lpstr>Existing document prioritization</vt:lpstr>
      <vt:lpstr>Existing Documents</vt:lpstr>
      <vt:lpstr>Existing Documents: Phase 0</vt:lpstr>
      <vt:lpstr>Analytics</vt:lpstr>
      <vt:lpstr>Project plan</vt:lpstr>
      <vt:lpstr>Tracking spreadsheet</vt:lpstr>
      <vt:lpstr>Tracking spreadsheet (visual)</vt:lpstr>
      <vt:lpstr>Phases</vt:lpstr>
      <vt:lpstr>Section 508 compliance documents by phase</vt:lpstr>
      <vt:lpstr>Existing Documents: Phase 1</vt:lpstr>
      <vt:lpstr>Phase 1 documents by team</vt:lpstr>
      <vt:lpstr>Phase 1 process</vt:lpstr>
      <vt:lpstr>Existing Documents: Phase 2</vt:lpstr>
      <vt:lpstr>Phase 2 documents by team</vt:lpstr>
      <vt:lpstr>Phase 2 process</vt:lpstr>
      <vt:lpstr>Existing Documents: Phase 3</vt:lpstr>
      <vt:lpstr>Phase 3 documents by team</vt:lpstr>
      <vt:lpstr>Phase 3 documents by category</vt:lpstr>
      <vt:lpstr>Federal register documents</vt:lpstr>
      <vt:lpstr>Phase 3 process</vt:lpstr>
      <vt:lpstr>Existing Documents: Unlinked Documents</vt:lpstr>
      <vt:lpstr>Updating Documents</vt:lpstr>
      <vt:lpstr>Project status</vt:lpstr>
      <vt:lpstr>Resources</vt:lpstr>
      <vt:lpstr>Training</vt:lpstr>
      <vt:lpstr>Training (continued)</vt:lpstr>
      <vt:lpstr>Thank you! Questions?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Prioritizing Documents for Remediation</dc:title>
  <dc:subject/>
  <dc:creator>MichaelDHorton</dc:creator>
  <cp:keywords/>
  <dc:description/>
  <cp:lastModifiedBy>AntoniaHHarward</cp:lastModifiedBy>
  <cp:revision>2</cp:revision>
  <dcterms:created xsi:type="dcterms:W3CDTF">2020-09-11T19:28:10Z</dcterms:created>
  <dcterms:modified xsi:type="dcterms:W3CDTF">2021-10-08T17:20:15Z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ies>
</file>